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332541-95DC-4452-A31C-B491E33D9911}">
  <a:tblStyle styleId="{24332541-95DC-4452-A31C-B491E33D99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omfortaa-regular.fntdata"/><Relationship Id="rId25" Type="http://schemas.openxmlformats.org/officeDocument/2006/relationships/font" Target="fonts/Lato-boldItalic.fntdata"/><Relationship Id="rId27" Type="http://schemas.openxmlformats.org/officeDocument/2006/relationships/font" Target="fonts/Comforta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rPr lang="en"/>
              <a:t>Hey everyone we are group 7, welcome to the final presentation for our app, Playwell!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96f116456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96f116456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07916"/>
              </a:lnSpc>
              <a:spcBef>
                <a:spcPts val="0"/>
              </a:spcBef>
              <a:spcAft>
                <a:spcPts val="0"/>
              </a:spcAft>
              <a:buClr>
                <a:schemeClr val="dk1"/>
              </a:buClr>
              <a:buSzPts val="1100"/>
              <a:buFont typeface="Arial"/>
              <a:buNone/>
            </a:pPr>
            <a:r>
              <a:rPr b="1" lang="en">
                <a:solidFill>
                  <a:schemeClr val="dk1"/>
                </a:solidFill>
                <a:latin typeface="Aptos"/>
                <a:ea typeface="Aptos"/>
                <a:cs typeface="Aptos"/>
                <a:sym typeface="Aptos"/>
              </a:rPr>
              <a:t>Patrick</a:t>
            </a:r>
            <a:endParaRPr b="1">
              <a:solidFill>
                <a:schemeClr val="dk1"/>
              </a:solidFill>
              <a:latin typeface="Aptos"/>
              <a:ea typeface="Aptos"/>
              <a:cs typeface="Aptos"/>
              <a:sym typeface="Aptos"/>
            </a:endParaRPr>
          </a:p>
          <a:p>
            <a:pPr indent="0" lvl="0" marL="457200" rtl="0" algn="l">
              <a:lnSpc>
                <a:spcPct val="107916"/>
              </a:lnSpc>
              <a:spcBef>
                <a:spcPts val="800"/>
              </a:spcBef>
              <a:spcAft>
                <a:spcPts val="0"/>
              </a:spcAft>
              <a:buClr>
                <a:schemeClr val="dk1"/>
              </a:buClr>
              <a:buSzPts val="1100"/>
              <a:buFont typeface="Arial"/>
              <a:buNone/>
            </a:pPr>
            <a:r>
              <a:rPr lang="en">
                <a:solidFill>
                  <a:schemeClr val="dk1"/>
                </a:solidFill>
                <a:latin typeface="Aptos"/>
                <a:ea typeface="Aptos"/>
                <a:cs typeface="Aptos"/>
                <a:sym typeface="Aptos"/>
              </a:rPr>
              <a:t>Thank Anthony. Here are the key takeaways from the project for our team:</a:t>
            </a:r>
            <a:endParaRPr>
              <a:solidFill>
                <a:schemeClr val="dk1"/>
              </a:solidFill>
              <a:latin typeface="Aptos"/>
              <a:ea typeface="Aptos"/>
              <a:cs typeface="Aptos"/>
              <a:sym typeface="Aptos"/>
            </a:endParaRPr>
          </a:p>
          <a:p>
            <a:pPr indent="-292100" lvl="0" marL="914400" rtl="0" algn="l">
              <a:lnSpc>
                <a:spcPct val="107916"/>
              </a:lnSpc>
              <a:spcBef>
                <a:spcPts val="800"/>
              </a:spcBef>
              <a:spcAft>
                <a:spcPts val="0"/>
              </a:spcAft>
              <a:buClr>
                <a:schemeClr val="dk1"/>
              </a:buClr>
              <a:buSzPts val="1000"/>
              <a:buFont typeface="Noto Sans Symbols"/>
              <a:buChar char="●"/>
            </a:pPr>
            <a:r>
              <a:rPr lang="en">
                <a:solidFill>
                  <a:schemeClr val="dk1"/>
                </a:solidFill>
                <a:latin typeface="Aptos"/>
                <a:ea typeface="Aptos"/>
                <a:cs typeface="Aptos"/>
                <a:sym typeface="Aptos"/>
              </a:rPr>
              <a:t>We wanted to try new technologies, namely Electron. Some of our team members had also never used React before either, so learning these added some additional </a:t>
            </a:r>
            <a:r>
              <a:rPr lang="en">
                <a:solidFill>
                  <a:schemeClr val="dk1"/>
                </a:solidFill>
                <a:latin typeface="Aptos"/>
                <a:ea typeface="Aptos"/>
                <a:cs typeface="Aptos"/>
                <a:sym typeface="Aptos"/>
              </a:rPr>
              <a:t>challenge,</a:t>
            </a:r>
            <a:r>
              <a:rPr lang="en">
                <a:solidFill>
                  <a:schemeClr val="dk1"/>
                </a:solidFill>
                <a:latin typeface="Aptos"/>
                <a:ea typeface="Aptos"/>
                <a:cs typeface="Aptos"/>
                <a:sym typeface="Aptos"/>
              </a:rPr>
              <a:t> but ultimately it was a rewarding learning experience</a:t>
            </a:r>
            <a:endParaRPr>
              <a:solidFill>
                <a:schemeClr val="dk1"/>
              </a:solidFill>
              <a:latin typeface="Aptos"/>
              <a:ea typeface="Aptos"/>
              <a:cs typeface="Aptos"/>
              <a:sym typeface="Aptos"/>
            </a:endParaRPr>
          </a:p>
          <a:p>
            <a:pPr indent="-292100" lvl="0" marL="914400" rtl="0" algn="l">
              <a:lnSpc>
                <a:spcPct val="107916"/>
              </a:lnSpc>
              <a:spcBef>
                <a:spcPts val="800"/>
              </a:spcBef>
              <a:spcAft>
                <a:spcPts val="0"/>
              </a:spcAft>
              <a:buClr>
                <a:schemeClr val="dk1"/>
              </a:buClr>
              <a:buSzPts val="1000"/>
              <a:buFont typeface="Noto Sans Symbols"/>
              <a:buChar char="●"/>
            </a:pPr>
            <a:r>
              <a:rPr lang="en">
                <a:solidFill>
                  <a:schemeClr val="dk1"/>
                </a:solidFill>
                <a:latin typeface="Aptos"/>
                <a:ea typeface="Aptos"/>
                <a:cs typeface="Aptos"/>
                <a:sym typeface="Aptos"/>
              </a:rPr>
              <a:t>We also learned we should try to keep things simpler; we considered using some more complicated methods for game detection, but quickly found that a simpler solution worked better and was easier to do. After all, a simple solution that works is better than a complex one that doesn’t.</a:t>
            </a:r>
            <a:endParaRPr>
              <a:solidFill>
                <a:schemeClr val="dk1"/>
              </a:solidFill>
              <a:latin typeface="Aptos"/>
              <a:ea typeface="Aptos"/>
              <a:cs typeface="Aptos"/>
              <a:sym typeface="Aptos"/>
            </a:endParaRPr>
          </a:p>
          <a:p>
            <a:pPr indent="-292100" lvl="0" marL="914400" rtl="0" algn="l">
              <a:lnSpc>
                <a:spcPct val="107916"/>
              </a:lnSpc>
              <a:spcBef>
                <a:spcPts val="800"/>
              </a:spcBef>
              <a:spcAft>
                <a:spcPts val="0"/>
              </a:spcAft>
              <a:buClr>
                <a:schemeClr val="dk1"/>
              </a:buClr>
              <a:buSzPts val="1000"/>
              <a:buFont typeface="Noto Sans Symbols"/>
              <a:buChar char="●"/>
            </a:pPr>
            <a:r>
              <a:rPr lang="en">
                <a:solidFill>
                  <a:schemeClr val="dk1"/>
                </a:solidFill>
                <a:latin typeface="Aptos"/>
                <a:ea typeface="Aptos"/>
                <a:cs typeface="Aptos"/>
                <a:sym typeface="Aptos"/>
              </a:rPr>
              <a:t>As mentioned earlier, we also switched </a:t>
            </a:r>
            <a:r>
              <a:rPr lang="en">
                <a:solidFill>
                  <a:schemeClr val="dk1"/>
                </a:solidFill>
                <a:latin typeface="Aptos"/>
                <a:ea typeface="Aptos"/>
                <a:cs typeface="Aptos"/>
                <a:sym typeface="Aptos"/>
              </a:rPr>
              <a:t>databases</a:t>
            </a:r>
            <a:r>
              <a:rPr lang="en">
                <a:solidFill>
                  <a:schemeClr val="dk1"/>
                </a:solidFill>
                <a:latin typeface="Aptos"/>
                <a:ea typeface="Aptos"/>
                <a:cs typeface="Aptos"/>
                <a:sym typeface="Aptos"/>
              </a:rPr>
              <a:t> from PostgreSQL to SQLite. We spent extra time on the migration when it would’ve been better to pick the right databas from the start. Since our app is local we found that SQLite was overall a better fit for our project than Postgres was. </a:t>
            </a:r>
            <a:endParaRPr>
              <a:solidFill>
                <a:schemeClr val="dk1"/>
              </a:solidFill>
              <a:latin typeface="Aptos"/>
              <a:ea typeface="Aptos"/>
              <a:cs typeface="Aptos"/>
              <a:sym typeface="Aptos"/>
            </a:endParaRPr>
          </a:p>
          <a:p>
            <a:pPr indent="0" lvl="0" marL="0" rtl="0" algn="l">
              <a:spcBef>
                <a:spcPts val="8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96f116456_4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96f116456_4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rPr lang="en"/>
              <a:t>That’s all for us, thank you for </a:t>
            </a:r>
            <a:r>
              <a:rPr lang="en"/>
              <a:t>listening</a:t>
            </a:r>
            <a:r>
              <a:rPr lang="en"/>
              <a:t> to our 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96f11645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96f11645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b="1" lang="en">
                <a:solidFill>
                  <a:schemeClr val="dk1"/>
                </a:solidFill>
                <a:latin typeface="Aptos"/>
                <a:ea typeface="Aptos"/>
                <a:cs typeface="Aptos"/>
                <a:sym typeface="Aptos"/>
              </a:rPr>
              <a:t>Patrick</a:t>
            </a:r>
            <a:endParaRPr b="1">
              <a:solidFill>
                <a:schemeClr val="dk1"/>
              </a:solidFill>
              <a:latin typeface="Aptos"/>
              <a:ea typeface="Aptos"/>
              <a:cs typeface="Aptos"/>
              <a:sym typeface="Aptos"/>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latin typeface="Aptos"/>
                <a:ea typeface="Aptos"/>
                <a:cs typeface="Aptos"/>
                <a:sym typeface="Aptos"/>
              </a:rPr>
              <a:t>Here’s a quick reintroduction to our app: PlayWell aims to help gamers build better gaming habits by tracking and helping to limit the time you spend on gaming.</a:t>
            </a:r>
            <a:endParaRPr>
              <a:solidFill>
                <a:schemeClr val="dk1"/>
              </a:solidFill>
              <a:latin typeface="Aptos"/>
              <a:ea typeface="Aptos"/>
              <a:cs typeface="Aptos"/>
              <a:sym typeface="Aptos"/>
            </a:endParaRPr>
          </a:p>
          <a:p>
            <a:pPr indent="0" lvl="0" marL="0" rtl="0" algn="l">
              <a:spcBef>
                <a:spcPts val="8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96f116456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a96f116456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key features to help accomplish our goal are: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Being able to view your overall playtime at a glance</a:t>
            </a:r>
            <a:endParaRPr/>
          </a:p>
          <a:p>
            <a:pPr indent="-298450" lvl="0" marL="457200" rtl="0" algn="l">
              <a:spcBef>
                <a:spcPts val="0"/>
              </a:spcBef>
              <a:spcAft>
                <a:spcPts val="0"/>
              </a:spcAft>
              <a:buSzPts val="1100"/>
              <a:buChar char="●"/>
            </a:pPr>
            <a:r>
              <a:rPr lang="en"/>
              <a:t>Being able to view your playtime for individual games</a:t>
            </a:r>
            <a:endParaRPr/>
          </a:p>
          <a:p>
            <a:pPr indent="-298450" lvl="0" marL="457200" rtl="0" algn="l">
              <a:spcBef>
                <a:spcPts val="0"/>
              </a:spcBef>
              <a:spcAft>
                <a:spcPts val="0"/>
              </a:spcAft>
              <a:buSzPts val="1100"/>
              <a:buChar char="●"/>
            </a:pPr>
            <a:r>
              <a:rPr lang="en"/>
              <a:t>Being able to set playtime limits per day that only count down when you play a game</a:t>
            </a:r>
            <a:endParaRPr/>
          </a:p>
          <a:p>
            <a:pPr indent="-298450" lvl="0" marL="457200" rtl="0" algn="l">
              <a:spcBef>
                <a:spcPts val="0"/>
              </a:spcBef>
              <a:spcAft>
                <a:spcPts val="0"/>
              </a:spcAft>
              <a:buSzPts val="1100"/>
              <a:buChar char="●"/>
            </a:pPr>
            <a:r>
              <a:rPr lang="en"/>
              <a:t>And being able to see your overall playtime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these features, </a:t>
            </a:r>
            <a:r>
              <a:rPr lang="en"/>
              <a:t>gamers can monitor how much they play, both per day and over a long period of time, helping them see and a manage their habits.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a:t>
            </a:r>
            <a:r>
              <a:rPr lang="en"/>
              <a:t>I’ll pass it to Fonse to demo our app</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9839d20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a9839d20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07916"/>
              </a:lnSpc>
              <a:spcBef>
                <a:spcPts val="0"/>
              </a:spcBef>
              <a:spcAft>
                <a:spcPts val="0"/>
              </a:spcAft>
              <a:buClr>
                <a:schemeClr val="dk1"/>
              </a:buClr>
              <a:buSzPts val="1100"/>
              <a:buFont typeface="Arial"/>
              <a:buNone/>
            </a:pPr>
            <a:r>
              <a:rPr b="1" lang="en">
                <a:solidFill>
                  <a:schemeClr val="dk1"/>
                </a:solidFill>
                <a:latin typeface="Aptos"/>
                <a:ea typeface="Aptos"/>
                <a:cs typeface="Aptos"/>
                <a:sym typeface="Aptos"/>
              </a:rPr>
              <a:t>Fonse</a:t>
            </a:r>
            <a:endParaRPr b="1">
              <a:solidFill>
                <a:schemeClr val="dk1"/>
              </a:solidFill>
              <a:latin typeface="Aptos"/>
              <a:ea typeface="Aptos"/>
              <a:cs typeface="Aptos"/>
              <a:sym typeface="Aptos"/>
            </a:endParaRPr>
          </a:p>
          <a:p>
            <a:pPr indent="-298450" lvl="0" marL="457200" rtl="0" algn="l">
              <a:lnSpc>
                <a:spcPct val="107916"/>
              </a:lnSpc>
              <a:spcBef>
                <a:spcPts val="800"/>
              </a:spcBef>
              <a:spcAft>
                <a:spcPts val="0"/>
              </a:spcAft>
              <a:buClr>
                <a:schemeClr val="dk1"/>
              </a:buClr>
              <a:buSzPts val="1100"/>
              <a:buFont typeface="Aptos"/>
              <a:buChar char="●"/>
            </a:pPr>
            <a:r>
              <a:rPr b="1" lang="en">
                <a:solidFill>
                  <a:schemeClr val="dk1"/>
                </a:solidFill>
                <a:latin typeface="Aptos"/>
                <a:ea typeface="Aptos"/>
                <a:cs typeface="Aptos"/>
                <a:sym typeface="Aptos"/>
              </a:rPr>
              <a:t>Open app to the home page and show big number</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Go to limits, and set a timer for today 1 minute after the big number</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Open the game, go back to the home page and show the game being detected</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Go to limits show the timer ticking down</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Go to the system tray and show that off, then click Open App</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Go to stats page and show each chart 1 by 1</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Go to history page and show each graph 1 by 1</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Go to settings page and do brief overview of settings</a:t>
            </a:r>
            <a:endParaRPr b="1">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b="1" lang="en">
                <a:solidFill>
                  <a:schemeClr val="dk1"/>
                </a:solidFill>
                <a:latin typeface="Aptos"/>
                <a:ea typeface="Aptos"/>
                <a:cs typeface="Aptos"/>
                <a:sym typeface="Aptos"/>
              </a:rPr>
              <a:t>Once the game limit has been hit, show exit button</a:t>
            </a:r>
            <a:endParaRPr>
              <a:solidFill>
                <a:schemeClr val="dk1"/>
              </a:solidFill>
              <a:latin typeface="Aptos"/>
              <a:ea typeface="Aptos"/>
              <a:cs typeface="Aptos"/>
              <a:sym typeface="Apto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a96f116456_4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a96f116456_4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SEPEHR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tech stack</a:t>
            </a:r>
            <a:endParaRPr/>
          </a:p>
          <a:p>
            <a:pPr indent="0" lvl="0" marL="0" rtl="0" algn="l">
              <a:spcBef>
                <a:spcPts val="0"/>
              </a:spcBef>
              <a:spcAft>
                <a:spcPts val="0"/>
              </a:spcAft>
              <a:buNone/>
            </a:pPr>
            <a:r>
              <a:rPr lang="en"/>
              <a:t>our main priority is having an app that is lightweight, and would have the functionality we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our app to still feel like a web app</a:t>
            </a:r>
            <a:endParaRPr/>
          </a:p>
          <a:p>
            <a:pPr indent="0" lvl="0" marL="0" rtl="0" algn="l">
              <a:spcBef>
                <a:spcPts val="0"/>
              </a:spcBef>
              <a:spcAft>
                <a:spcPts val="0"/>
              </a:spcAft>
              <a:buNone/>
            </a:pPr>
            <a:r>
              <a:rPr lang="en"/>
              <a:t>even though it is still a desktop app, which is why we are using Electron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we can design our frontend intuitively using React</a:t>
            </a:r>
            <a:endParaRPr/>
          </a:p>
          <a:p>
            <a:pPr indent="0" lvl="0" marL="0" rtl="0" algn="l">
              <a:spcBef>
                <a:spcPts val="0"/>
              </a:spcBef>
              <a:spcAft>
                <a:spcPts val="0"/>
              </a:spcAft>
              <a:buNone/>
            </a:pPr>
            <a:r>
              <a:rPr lang="en"/>
              <a:t>and use Node.js libraries for backend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Electron also allows us to have our app available on the system tray which we’ll see later during the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database we are using a SQL database.</a:t>
            </a:r>
            <a:endParaRPr/>
          </a:p>
          <a:p>
            <a:pPr indent="0" lvl="0" marL="0" rtl="0" algn="l">
              <a:spcBef>
                <a:spcPts val="0"/>
              </a:spcBef>
              <a:spcAft>
                <a:spcPts val="0"/>
              </a:spcAft>
              <a:buNone/>
            </a:pPr>
            <a:r>
              <a:rPr lang="en"/>
              <a:t>We wanted to challenge ourselves with using newer technology. </a:t>
            </a:r>
            <a:endParaRPr/>
          </a:p>
          <a:p>
            <a:pPr indent="0" lvl="0" marL="0" rtl="0" algn="l">
              <a:spcBef>
                <a:spcPts val="0"/>
              </a:spcBef>
              <a:spcAft>
                <a:spcPts val="0"/>
              </a:spcAft>
              <a:buNone/>
            </a:pPr>
            <a:r>
              <a:rPr lang="en"/>
              <a:t>And we felt that SQL would be simpler especially for keeping the Gaming Sessions in our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app is currently using PostgreSQL but we are using Prisma ORM to interact with Postgres from our backend, so we don’t have to manually create SQL statements when we are 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use GitHub for workflow and collaboration.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use apps like Figma, Figjam and Lucidchart for diagrams and wireframes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a9839d2063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9839d2063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SEPEHR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9839d206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9839d206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SEPEHR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9839d206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9839d206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en">
                <a:solidFill>
                  <a:schemeClr val="dk1"/>
                </a:solidFill>
                <a:latin typeface="Aptos"/>
                <a:ea typeface="Aptos"/>
                <a:cs typeface="Aptos"/>
                <a:sym typeface="Aptos"/>
              </a:rPr>
              <a:t>Anthony</a:t>
            </a:r>
            <a:endParaRPr b="1">
              <a:solidFill>
                <a:schemeClr val="dk1"/>
              </a:solidFill>
              <a:latin typeface="Aptos"/>
              <a:ea typeface="Aptos"/>
              <a:cs typeface="Aptos"/>
              <a:sym typeface="Aptos"/>
            </a:endParaRPr>
          </a:p>
          <a:p>
            <a:pPr indent="0" lvl="0" marL="0" rtl="0" algn="l">
              <a:lnSpc>
                <a:spcPct val="107916"/>
              </a:lnSpc>
              <a:spcBef>
                <a:spcPts val="800"/>
              </a:spcBef>
              <a:spcAft>
                <a:spcPts val="0"/>
              </a:spcAft>
              <a:buNone/>
            </a:pPr>
            <a:r>
              <a:rPr lang="en">
                <a:solidFill>
                  <a:schemeClr val="dk1"/>
                </a:solidFill>
                <a:latin typeface="Aptos"/>
                <a:ea typeface="Aptos"/>
                <a:cs typeface="Aptos"/>
                <a:sym typeface="Aptos"/>
              </a:rPr>
              <a:t>Some of the features we integrated were beyond our original vision for the project. These include:</a:t>
            </a:r>
            <a:endParaRPr>
              <a:solidFill>
                <a:schemeClr val="dk1"/>
              </a:solidFill>
              <a:latin typeface="Aptos"/>
              <a:ea typeface="Aptos"/>
              <a:cs typeface="Aptos"/>
              <a:sym typeface="Aptos"/>
            </a:endParaRPr>
          </a:p>
          <a:p>
            <a:pPr indent="-298450" lvl="0" marL="457200" rtl="0" algn="l">
              <a:lnSpc>
                <a:spcPct val="107916"/>
              </a:lnSpc>
              <a:spcBef>
                <a:spcPts val="800"/>
              </a:spcBef>
              <a:spcAft>
                <a:spcPts val="0"/>
              </a:spcAft>
              <a:buClr>
                <a:schemeClr val="dk1"/>
              </a:buClr>
              <a:buSzPts val="1100"/>
              <a:buFont typeface="Aptos"/>
              <a:buChar char="●"/>
            </a:pPr>
            <a:r>
              <a:rPr lang="en">
                <a:solidFill>
                  <a:schemeClr val="dk1"/>
                </a:solidFill>
                <a:latin typeface="Aptos"/>
                <a:ea typeface="Aptos"/>
                <a:cs typeface="Aptos"/>
                <a:sym typeface="Aptos"/>
              </a:rPr>
              <a:t>A focus tracking system that allows for unfocused games to not be tracked by our system (ex. Alt-Tabbing to look at wikis, take a break, etc.)</a:t>
            </a:r>
            <a:endParaRPr>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lang="en">
                <a:solidFill>
                  <a:schemeClr val="dk1"/>
                </a:solidFill>
                <a:latin typeface="Aptos"/>
                <a:ea typeface="Aptos"/>
                <a:cs typeface="Aptos"/>
                <a:sym typeface="Aptos"/>
              </a:rPr>
              <a:t>Additional notifications (Finding a new game, starting / stopping a game, users can opt into these notifications based on their preferences)</a:t>
            </a:r>
            <a:endParaRPr>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lang="en">
                <a:solidFill>
                  <a:schemeClr val="dk1"/>
                </a:solidFill>
                <a:latin typeface="Aptos"/>
                <a:ea typeface="Aptos"/>
                <a:cs typeface="Aptos"/>
                <a:sym typeface="Aptos"/>
              </a:rPr>
              <a:t>Game enable / disable toggle (can choose to track / untrack certain games)</a:t>
            </a:r>
            <a:endParaRPr>
              <a:solidFill>
                <a:schemeClr val="dk1"/>
              </a:solidFill>
              <a:latin typeface="Aptos"/>
              <a:ea typeface="Aptos"/>
              <a:cs typeface="Aptos"/>
              <a:sym typeface="Aptos"/>
            </a:endParaRPr>
          </a:p>
          <a:p>
            <a:pPr indent="0" lvl="0" marL="0" rtl="0" algn="l">
              <a:lnSpc>
                <a:spcPct val="107916"/>
              </a:lnSpc>
              <a:spcBef>
                <a:spcPts val="800"/>
              </a:spcBef>
              <a:spcAft>
                <a:spcPts val="0"/>
              </a:spcAft>
              <a:buNone/>
            </a:pPr>
            <a:r>
              <a:rPr lang="en">
                <a:solidFill>
                  <a:schemeClr val="dk1"/>
                </a:solidFill>
                <a:latin typeface="Aptos"/>
                <a:ea typeface="Aptos"/>
                <a:cs typeface="Aptos"/>
                <a:sym typeface="Aptos"/>
              </a:rPr>
              <a:t>Changes from the original vision include:</a:t>
            </a:r>
            <a:endParaRPr>
              <a:solidFill>
                <a:schemeClr val="dk1"/>
              </a:solidFill>
              <a:latin typeface="Aptos"/>
              <a:ea typeface="Aptos"/>
              <a:cs typeface="Aptos"/>
              <a:sym typeface="Aptos"/>
            </a:endParaRPr>
          </a:p>
          <a:p>
            <a:pPr indent="-298450" lvl="0" marL="457200" rtl="0" algn="l">
              <a:lnSpc>
                <a:spcPct val="107916"/>
              </a:lnSpc>
              <a:spcBef>
                <a:spcPts val="800"/>
              </a:spcBef>
              <a:spcAft>
                <a:spcPts val="0"/>
              </a:spcAft>
              <a:buClr>
                <a:schemeClr val="dk1"/>
              </a:buClr>
              <a:buSzPts val="1100"/>
              <a:buFont typeface="Aptos"/>
              <a:buChar char="●"/>
            </a:pPr>
            <a:r>
              <a:rPr lang="en">
                <a:solidFill>
                  <a:schemeClr val="dk1"/>
                </a:solidFill>
                <a:latin typeface="Aptos"/>
                <a:ea typeface="Aptos"/>
                <a:cs typeface="Aptos"/>
                <a:sym typeface="Aptos"/>
              </a:rPr>
              <a:t>Changing databases from PostgreSQL to SQLite as it was a better fit for our project</a:t>
            </a:r>
            <a:endParaRPr>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lang="en">
                <a:solidFill>
                  <a:schemeClr val="dk1"/>
                </a:solidFill>
                <a:latin typeface="Aptos"/>
                <a:ea typeface="Aptos"/>
                <a:cs typeface="Aptos"/>
                <a:sym typeface="Aptos"/>
              </a:rPr>
              <a:t>Removing the genre of games from being tracked due to the auto-detection being too complex</a:t>
            </a:r>
            <a:endParaRPr>
              <a:solidFill>
                <a:schemeClr val="dk1"/>
              </a:solidFill>
              <a:latin typeface="Aptos"/>
              <a:ea typeface="Aptos"/>
              <a:cs typeface="Aptos"/>
              <a:sym typeface="Aptos"/>
            </a:endParaRPr>
          </a:p>
          <a:p>
            <a:pPr indent="0" lvl="0" marL="0" rtl="0" algn="l">
              <a:lnSpc>
                <a:spcPct val="107916"/>
              </a:lnSpc>
              <a:spcBef>
                <a:spcPts val="800"/>
              </a:spcBef>
              <a:spcAft>
                <a:spcPts val="0"/>
              </a:spcAft>
              <a:buNone/>
            </a:pPr>
            <a:r>
              <a:rPr lang="en">
                <a:solidFill>
                  <a:schemeClr val="dk1"/>
                </a:solidFill>
                <a:latin typeface="Aptos"/>
                <a:ea typeface="Aptos"/>
                <a:cs typeface="Aptos"/>
                <a:sym typeface="Aptos"/>
              </a:rPr>
              <a:t>Cut features include:</a:t>
            </a:r>
            <a:endParaRPr>
              <a:solidFill>
                <a:schemeClr val="dk1"/>
              </a:solidFill>
              <a:latin typeface="Aptos"/>
              <a:ea typeface="Aptos"/>
              <a:cs typeface="Aptos"/>
              <a:sym typeface="Aptos"/>
            </a:endParaRPr>
          </a:p>
          <a:p>
            <a:pPr indent="-298450" lvl="0" marL="457200" rtl="0" algn="l">
              <a:lnSpc>
                <a:spcPct val="107916"/>
              </a:lnSpc>
              <a:spcBef>
                <a:spcPts val="800"/>
              </a:spcBef>
              <a:spcAft>
                <a:spcPts val="0"/>
              </a:spcAft>
              <a:buClr>
                <a:schemeClr val="dk1"/>
              </a:buClr>
              <a:buSzPts val="1100"/>
              <a:buFont typeface="Aptos"/>
              <a:buChar char="●"/>
            </a:pPr>
            <a:r>
              <a:rPr lang="en">
                <a:solidFill>
                  <a:schemeClr val="dk1"/>
                </a:solidFill>
                <a:latin typeface="Aptos"/>
                <a:ea typeface="Aptos"/>
                <a:cs typeface="Aptos"/>
                <a:sym typeface="Aptos"/>
              </a:rPr>
              <a:t>AI Integration (scope to include this feature was too large)</a:t>
            </a:r>
            <a:endParaRPr>
              <a:solidFill>
                <a:schemeClr val="dk1"/>
              </a:solidFill>
              <a:latin typeface="Aptos"/>
              <a:ea typeface="Aptos"/>
              <a:cs typeface="Aptos"/>
              <a:sym typeface="Aptos"/>
            </a:endParaRPr>
          </a:p>
          <a:p>
            <a:pPr indent="-298450" lvl="0" marL="457200" rtl="0" algn="l">
              <a:lnSpc>
                <a:spcPct val="107916"/>
              </a:lnSpc>
              <a:spcBef>
                <a:spcPts val="0"/>
              </a:spcBef>
              <a:spcAft>
                <a:spcPts val="0"/>
              </a:spcAft>
              <a:buClr>
                <a:schemeClr val="dk1"/>
              </a:buClr>
              <a:buSzPts val="1100"/>
              <a:buFont typeface="Aptos"/>
              <a:buChar char="●"/>
            </a:pPr>
            <a:r>
              <a:rPr lang="en">
                <a:solidFill>
                  <a:schemeClr val="dk1"/>
                </a:solidFill>
                <a:latin typeface="Aptos"/>
                <a:ea typeface="Aptos"/>
                <a:cs typeface="Aptos"/>
                <a:sym typeface="Aptos"/>
              </a:rPr>
              <a:t>Cross-OS Integration (Application only works on Windows)</a:t>
            </a:r>
            <a:endParaRPr>
              <a:solidFill>
                <a:schemeClr val="dk1"/>
              </a:solidFill>
              <a:latin typeface="Aptos"/>
              <a:ea typeface="Aptos"/>
              <a:cs typeface="Aptos"/>
              <a:sym typeface="Aptos"/>
            </a:endParaRPr>
          </a:p>
          <a:p>
            <a:pPr indent="0" lvl="0" marL="0" rtl="0" algn="l">
              <a:lnSpc>
                <a:spcPct val="107916"/>
              </a:lnSpc>
              <a:spcBef>
                <a:spcPts val="800"/>
              </a:spcBef>
              <a:spcAft>
                <a:spcPts val="800"/>
              </a:spcAft>
              <a:buNone/>
            </a:pPr>
            <a:r>
              <a:t/>
            </a:r>
            <a:endParaRPr>
              <a:solidFill>
                <a:schemeClr val="dk1"/>
              </a:solidFill>
              <a:latin typeface="Aptos"/>
              <a:ea typeface="Aptos"/>
              <a:cs typeface="Aptos"/>
              <a:sym typeface="Apto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96f116456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96f11645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en">
                <a:solidFill>
                  <a:schemeClr val="dk1"/>
                </a:solidFill>
                <a:latin typeface="Aptos"/>
                <a:ea typeface="Aptos"/>
                <a:cs typeface="Aptos"/>
                <a:sym typeface="Aptos"/>
              </a:rPr>
              <a:t>Anthony</a:t>
            </a:r>
            <a:endParaRPr>
              <a:solidFill>
                <a:schemeClr val="dk1"/>
              </a:solidFill>
              <a:latin typeface="Aptos"/>
              <a:ea typeface="Aptos"/>
              <a:cs typeface="Aptos"/>
              <a:sym typeface="Aptos"/>
            </a:endParaRPr>
          </a:p>
          <a:p>
            <a:pPr indent="-298450" lvl="0" marL="457200" rtl="0" algn="l">
              <a:spcBef>
                <a:spcPts val="800"/>
              </a:spcBef>
              <a:spcAft>
                <a:spcPts val="0"/>
              </a:spcAft>
              <a:buSzPts val="1100"/>
              <a:buChar char="●"/>
            </a:pPr>
            <a:r>
              <a:rPr lang="en"/>
              <a:t>Each member had their own specialized roles, splitting our team to a frontend and backend group. This made integrating new features harder at times due to both groups having to work on the features without creating merge conflicts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Again, we moved from PostgreSQL to SQLite as it was a better fit, and this took some additional time to adjust our codebase to integrate the new database, pulling us away from working on the functionality of the application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There were also many games to track from different services (Steam, Epic, Standalone, etc.). This required us to have a simple pattern based system for major install folders and add the functionality to let users add their own games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Finally, coordinating meeting times was difficult because of our different schedules (half of the team are in netsec, while the other half are in game dev)</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3" Type="http://schemas.openxmlformats.org/officeDocument/2006/relationships/image" Target="../media/image12.png"/><Relationship Id="rId12"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7.jpg"/><Relationship Id="rId9" Type="http://schemas.openxmlformats.org/officeDocument/2006/relationships/image" Target="../media/image1.png"/><Relationship Id="rId14" Type="http://schemas.openxmlformats.org/officeDocument/2006/relationships/image" Target="../media/image16.png"/><Relationship Id="rId5" Type="http://schemas.openxmlformats.org/officeDocument/2006/relationships/image" Target="../media/image9.jp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19.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r>
              <a:rPr lang="en"/>
              <a:t>Group 7:</a:t>
            </a:r>
            <a:endParaRPr/>
          </a:p>
          <a:p>
            <a:pPr indent="0" lvl="0" marL="0" rtl="0" algn="r">
              <a:spcBef>
                <a:spcPts val="0"/>
              </a:spcBef>
              <a:spcAft>
                <a:spcPts val="0"/>
              </a:spcAft>
              <a:buNone/>
            </a:pPr>
            <a:r>
              <a:rPr lang="en"/>
              <a:t>Sepehr, Anthony, Patrick, Fonse</a:t>
            </a:r>
            <a:endParaRPr/>
          </a:p>
        </p:txBody>
      </p:sp>
      <p:pic>
        <p:nvPicPr>
          <p:cNvPr id="135" name="Google Shape;135;p13" title="PlayWell Logo New.png"/>
          <p:cNvPicPr preferRelativeResize="0"/>
          <p:nvPr/>
        </p:nvPicPr>
        <p:blipFill>
          <a:blip r:embed="rId3">
            <a:alphaModFix/>
          </a:blip>
          <a:stretch>
            <a:fillRect/>
          </a:stretch>
        </p:blipFill>
        <p:spPr>
          <a:xfrm>
            <a:off x="3900500" y="1617375"/>
            <a:ext cx="3198725" cy="1041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2"/>
                </a:solidFill>
              </a:rPr>
              <a:t>Lessons Learned</a:t>
            </a:r>
            <a:endParaRPr>
              <a:solidFill>
                <a:schemeClr val="lt2"/>
              </a:solidFill>
            </a:endParaRPr>
          </a:p>
        </p:txBody>
      </p:sp>
      <p:sp>
        <p:nvSpPr>
          <p:cNvPr id="211" name="Google Shape;211;p22"/>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lnSpcReduction="10000"/>
          </a:bodyPr>
          <a:lstStyle/>
          <a:p>
            <a:pPr indent="0" lvl="0" marL="0" rtl="0" algn="l">
              <a:lnSpc>
                <a:spcPct val="107916"/>
              </a:lnSpc>
              <a:spcBef>
                <a:spcPts val="0"/>
              </a:spcBef>
              <a:spcAft>
                <a:spcPts val="0"/>
              </a:spcAft>
              <a:buNone/>
            </a:pPr>
            <a:r>
              <a:rPr lang="en" sz="1400">
                <a:solidFill>
                  <a:schemeClr val="lt2"/>
                </a:solidFill>
                <a:latin typeface="Aptos"/>
                <a:ea typeface="Aptos"/>
                <a:cs typeface="Aptos"/>
                <a:sym typeface="Aptos"/>
              </a:rPr>
              <a:t>Tryi</a:t>
            </a:r>
            <a:r>
              <a:rPr lang="en" sz="1400">
                <a:solidFill>
                  <a:schemeClr val="lt2"/>
                </a:solidFill>
                <a:latin typeface="Aptos"/>
                <a:ea typeface="Aptos"/>
                <a:cs typeface="Aptos"/>
                <a:sym typeface="Aptos"/>
              </a:rPr>
              <a:t>ng New Tools</a:t>
            </a:r>
            <a:br>
              <a:rPr lang="en" sz="1400">
                <a:latin typeface="Aptos"/>
                <a:ea typeface="Aptos"/>
                <a:cs typeface="Aptos"/>
                <a:sym typeface="Aptos"/>
              </a:rPr>
            </a:br>
            <a:r>
              <a:rPr lang="en">
                <a:latin typeface="Aptos"/>
                <a:ea typeface="Aptos"/>
                <a:cs typeface="Aptos"/>
                <a:sym typeface="Aptos"/>
              </a:rPr>
              <a:t>We intentionally used technologies that were new to some teammates. Learning Electron and React added challenge but paid off in experience.</a:t>
            </a:r>
            <a:endParaRPr>
              <a:latin typeface="Aptos"/>
              <a:ea typeface="Aptos"/>
              <a:cs typeface="Aptos"/>
              <a:sym typeface="Aptos"/>
            </a:endParaRPr>
          </a:p>
          <a:p>
            <a:pPr indent="0" lvl="0" marL="0" rtl="0" algn="l">
              <a:lnSpc>
                <a:spcPct val="107916"/>
              </a:lnSpc>
              <a:spcBef>
                <a:spcPts val="800"/>
              </a:spcBef>
              <a:spcAft>
                <a:spcPts val="0"/>
              </a:spcAft>
              <a:buNone/>
            </a:pPr>
            <a:r>
              <a:t/>
            </a:r>
            <a:endParaRPr>
              <a:latin typeface="Aptos"/>
              <a:ea typeface="Aptos"/>
              <a:cs typeface="Aptos"/>
              <a:sym typeface="Aptos"/>
            </a:endParaRPr>
          </a:p>
          <a:p>
            <a:pPr indent="0" lvl="0" marL="0" rtl="0" algn="l">
              <a:lnSpc>
                <a:spcPct val="107916"/>
              </a:lnSpc>
              <a:spcBef>
                <a:spcPts val="800"/>
              </a:spcBef>
              <a:spcAft>
                <a:spcPts val="0"/>
              </a:spcAft>
              <a:buNone/>
            </a:pPr>
            <a:r>
              <a:rPr lang="en" sz="1400">
                <a:solidFill>
                  <a:schemeClr val="lt2"/>
                </a:solidFill>
                <a:latin typeface="Aptos"/>
                <a:ea typeface="Aptos"/>
                <a:cs typeface="Aptos"/>
                <a:sym typeface="Aptos"/>
              </a:rPr>
              <a:t>Keep It Simple</a:t>
            </a:r>
            <a:br>
              <a:rPr lang="en" sz="1400">
                <a:latin typeface="Aptos"/>
                <a:ea typeface="Aptos"/>
                <a:cs typeface="Aptos"/>
                <a:sym typeface="Aptos"/>
              </a:rPr>
            </a:br>
            <a:r>
              <a:rPr lang="en">
                <a:latin typeface="Aptos"/>
                <a:ea typeface="Aptos"/>
                <a:cs typeface="Aptos"/>
                <a:sym typeface="Aptos"/>
              </a:rPr>
              <a:t>We considered advanced game detection ideas like AI or external APIs. A simple heuristic worked well and we let users add uncommon games themselves.</a:t>
            </a:r>
            <a:endParaRPr>
              <a:latin typeface="Aptos"/>
              <a:ea typeface="Aptos"/>
              <a:cs typeface="Aptos"/>
              <a:sym typeface="Aptos"/>
            </a:endParaRPr>
          </a:p>
          <a:p>
            <a:pPr indent="0" lvl="0" marL="0" rtl="0" algn="l">
              <a:lnSpc>
                <a:spcPct val="107916"/>
              </a:lnSpc>
              <a:spcBef>
                <a:spcPts val="800"/>
              </a:spcBef>
              <a:spcAft>
                <a:spcPts val="0"/>
              </a:spcAft>
              <a:buNone/>
            </a:pPr>
            <a:r>
              <a:t/>
            </a:r>
            <a:endParaRPr>
              <a:latin typeface="Aptos"/>
              <a:ea typeface="Aptos"/>
              <a:cs typeface="Aptos"/>
              <a:sym typeface="Aptos"/>
            </a:endParaRPr>
          </a:p>
          <a:p>
            <a:pPr indent="0" lvl="0" marL="0" rtl="0" algn="l">
              <a:lnSpc>
                <a:spcPct val="107916"/>
              </a:lnSpc>
              <a:spcBef>
                <a:spcPts val="800"/>
              </a:spcBef>
              <a:spcAft>
                <a:spcPts val="0"/>
              </a:spcAft>
              <a:buNone/>
            </a:pPr>
            <a:r>
              <a:rPr lang="en" sz="1400">
                <a:solidFill>
                  <a:schemeClr val="lt2"/>
                </a:solidFill>
                <a:latin typeface="Aptos"/>
                <a:ea typeface="Aptos"/>
                <a:cs typeface="Aptos"/>
                <a:sym typeface="Aptos"/>
              </a:rPr>
              <a:t>Use the Right Database</a:t>
            </a:r>
            <a:br>
              <a:rPr lang="en" sz="1400">
                <a:latin typeface="Aptos"/>
                <a:ea typeface="Aptos"/>
                <a:cs typeface="Aptos"/>
                <a:sym typeface="Aptos"/>
              </a:rPr>
            </a:br>
            <a:r>
              <a:rPr lang="en">
                <a:latin typeface="Aptos"/>
                <a:ea typeface="Aptos"/>
                <a:cs typeface="Aptos"/>
                <a:sym typeface="Aptos"/>
              </a:rPr>
              <a:t>We began with PostgreSQL for flexibility. For a local app, SQLite was faster, lighter and a better fit.</a:t>
            </a:r>
            <a:endParaRPr>
              <a:latin typeface="Aptos"/>
              <a:ea typeface="Aptos"/>
              <a:cs typeface="Aptos"/>
              <a:sym typeface="Aptos"/>
            </a:endParaRPr>
          </a:p>
          <a:p>
            <a:pPr indent="0" lvl="0" marL="0" rtl="0" algn="l">
              <a:lnSpc>
                <a:spcPct val="107916"/>
              </a:lnSpc>
              <a:spcBef>
                <a:spcPts val="800"/>
              </a:spcBef>
              <a:spcAft>
                <a:spcPts val="800"/>
              </a:spcAft>
              <a:buNone/>
            </a:pPr>
            <a:r>
              <a:t/>
            </a:r>
            <a:endParaRPr>
              <a:latin typeface="Aptos"/>
              <a:ea typeface="Aptos"/>
              <a:cs typeface="Aptos"/>
              <a:sym typeface="Apto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3" title="PlayWell Logo New.png"/>
          <p:cNvPicPr preferRelativeResize="0"/>
          <p:nvPr/>
        </p:nvPicPr>
        <p:blipFill>
          <a:blip r:embed="rId3">
            <a:alphaModFix/>
          </a:blip>
          <a:stretch>
            <a:fillRect/>
          </a:stretch>
        </p:blipFill>
        <p:spPr>
          <a:xfrm>
            <a:off x="2920400" y="1638425"/>
            <a:ext cx="3198725" cy="1041776"/>
          </a:xfrm>
          <a:prstGeom prst="rect">
            <a:avLst/>
          </a:prstGeom>
          <a:noFill/>
          <a:ln>
            <a:noFill/>
          </a:ln>
        </p:spPr>
      </p:pic>
      <p:sp>
        <p:nvSpPr>
          <p:cNvPr id="217" name="Google Shape;217;p23"/>
          <p:cNvSpPr txBox="1"/>
          <p:nvPr/>
        </p:nvSpPr>
        <p:spPr>
          <a:xfrm>
            <a:off x="2846363" y="2566975"/>
            <a:ext cx="3346800" cy="9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omfortaa"/>
                <a:ea typeface="Comfortaa"/>
                <a:cs typeface="Comfortaa"/>
                <a:sym typeface="Comfortaa"/>
              </a:rPr>
              <a:t>THANK YOU</a:t>
            </a:r>
            <a:endParaRPr sz="1600">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Close-up hands shot asia girl gamer use keyboard and mouse controller play video game with neon light computer in desk at home. (Provided by Getty Images)" id="140" name="Google Shape;140;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41" name="Google Shape;141;p14"/>
          <p:cNvSpPr/>
          <p:nvPr/>
        </p:nvSpPr>
        <p:spPr>
          <a:xfrm>
            <a:off x="1330213" y="1217775"/>
            <a:ext cx="6918300" cy="2545800"/>
          </a:xfrm>
          <a:prstGeom prst="rect">
            <a:avLst/>
          </a:prstGeom>
          <a:solidFill>
            <a:srgbClr val="000000">
              <a:alpha val="658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 name="Google Shape;142;p14"/>
          <p:cNvSpPr txBox="1"/>
          <p:nvPr>
            <p:ph idx="1" type="body"/>
          </p:nvPr>
        </p:nvSpPr>
        <p:spPr>
          <a:xfrm>
            <a:off x="1568725" y="2348051"/>
            <a:ext cx="6399300" cy="1258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900">
                <a:solidFill>
                  <a:srgbClr val="D9D9D9"/>
                </a:solidFill>
              </a:rPr>
              <a:t>Build better gaming habits through tracking and limiting the time you spend on gaming.</a:t>
            </a:r>
            <a:endParaRPr b="1" sz="1900">
              <a:solidFill>
                <a:srgbClr val="D9D9D9"/>
              </a:solidFill>
            </a:endParaRPr>
          </a:p>
        </p:txBody>
      </p:sp>
      <p:pic>
        <p:nvPicPr>
          <p:cNvPr id="143" name="Google Shape;143;p14" title="PlayWell Logo New.png"/>
          <p:cNvPicPr preferRelativeResize="0"/>
          <p:nvPr/>
        </p:nvPicPr>
        <p:blipFill>
          <a:blip r:embed="rId4">
            <a:alphaModFix/>
          </a:blip>
          <a:stretch>
            <a:fillRect/>
          </a:stretch>
        </p:blipFill>
        <p:spPr>
          <a:xfrm>
            <a:off x="3190000" y="1217766"/>
            <a:ext cx="3198725" cy="1041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2"/>
                </a:solidFill>
              </a:rPr>
              <a:t>Key </a:t>
            </a:r>
            <a:r>
              <a:rPr b="1" lang="en">
                <a:solidFill>
                  <a:schemeClr val="lt2"/>
                </a:solidFill>
              </a:rPr>
              <a:t>Features</a:t>
            </a:r>
            <a:endParaRPr b="1">
              <a:solidFill>
                <a:schemeClr val="lt2"/>
              </a:solidFill>
            </a:endParaRPr>
          </a:p>
        </p:txBody>
      </p:sp>
      <p:sp>
        <p:nvSpPr>
          <p:cNvPr id="149" name="Google Shape;149;p15"/>
          <p:cNvSpPr txBox="1"/>
          <p:nvPr/>
        </p:nvSpPr>
        <p:spPr>
          <a:xfrm>
            <a:off x="709025" y="3260050"/>
            <a:ext cx="18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View overall playtime at a glance</a:t>
            </a:r>
            <a:endParaRPr sz="1300">
              <a:solidFill>
                <a:schemeClr val="lt1"/>
              </a:solidFill>
              <a:latin typeface="Lato"/>
              <a:ea typeface="Lato"/>
              <a:cs typeface="Lato"/>
              <a:sym typeface="Lato"/>
            </a:endParaRPr>
          </a:p>
        </p:txBody>
      </p:sp>
      <p:sp>
        <p:nvSpPr>
          <p:cNvPr id="150" name="Google Shape;150;p15"/>
          <p:cNvSpPr txBox="1"/>
          <p:nvPr/>
        </p:nvSpPr>
        <p:spPr>
          <a:xfrm>
            <a:off x="2757242" y="3260050"/>
            <a:ext cx="189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View playtime for individual games</a:t>
            </a:r>
            <a:endParaRPr sz="1300">
              <a:solidFill>
                <a:schemeClr val="lt1"/>
              </a:solidFill>
              <a:latin typeface="Lato"/>
              <a:ea typeface="Lato"/>
              <a:cs typeface="Lato"/>
              <a:sym typeface="Lato"/>
            </a:endParaRPr>
          </a:p>
        </p:txBody>
      </p:sp>
      <p:sp>
        <p:nvSpPr>
          <p:cNvPr id="151" name="Google Shape;151;p15"/>
          <p:cNvSpPr txBox="1"/>
          <p:nvPr/>
        </p:nvSpPr>
        <p:spPr>
          <a:xfrm>
            <a:off x="4805458" y="3360100"/>
            <a:ext cx="189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Daily playtime limits</a:t>
            </a:r>
            <a:endParaRPr sz="1300">
              <a:solidFill>
                <a:schemeClr val="lt1"/>
              </a:solidFill>
              <a:latin typeface="Lato"/>
              <a:ea typeface="Lato"/>
              <a:cs typeface="Lato"/>
              <a:sym typeface="Lato"/>
            </a:endParaRPr>
          </a:p>
        </p:txBody>
      </p:sp>
      <p:sp>
        <p:nvSpPr>
          <p:cNvPr id="152" name="Google Shape;152;p15"/>
          <p:cNvSpPr txBox="1"/>
          <p:nvPr/>
        </p:nvSpPr>
        <p:spPr>
          <a:xfrm>
            <a:off x="6853675" y="3360100"/>
            <a:ext cx="189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Playtime history</a:t>
            </a:r>
            <a:endParaRPr sz="1300">
              <a:solidFill>
                <a:schemeClr val="lt1"/>
              </a:solidFill>
              <a:latin typeface="Lato"/>
              <a:ea typeface="Lato"/>
              <a:cs typeface="Lato"/>
              <a:sym typeface="Lato"/>
            </a:endParaRPr>
          </a:p>
        </p:txBody>
      </p:sp>
      <p:pic>
        <p:nvPicPr>
          <p:cNvPr descr="Eleven hours icon. Bold 11 text. Circular clock symbol. Countdown timer graphic. (Provided by Getty Images)" id="153" name="Google Shape;153;p15"/>
          <p:cNvPicPr preferRelativeResize="0"/>
          <p:nvPr/>
        </p:nvPicPr>
        <p:blipFill>
          <a:blip r:embed="rId3">
            <a:alphaModFix/>
          </a:blip>
          <a:stretch>
            <a:fillRect/>
          </a:stretch>
        </p:blipFill>
        <p:spPr>
          <a:xfrm>
            <a:off x="932587" y="1668623"/>
            <a:ext cx="1547628" cy="1547628"/>
          </a:xfrm>
          <a:prstGeom prst="rect">
            <a:avLst/>
          </a:prstGeom>
          <a:noFill/>
          <a:ln>
            <a:noFill/>
          </a:ln>
        </p:spPr>
      </p:pic>
      <p:pic>
        <p:nvPicPr>
          <p:cNvPr descr="School bell and the clock solid icon, online education concept, school break sign on white background, Ringing handbell and watch icon in style for and web. Vector graphics. (Provided by Getty Images)" id="154" name="Google Shape;154;p15"/>
          <p:cNvPicPr preferRelativeResize="0"/>
          <p:nvPr/>
        </p:nvPicPr>
        <p:blipFill>
          <a:blip r:embed="rId4">
            <a:alphaModFix/>
          </a:blip>
          <a:stretch>
            <a:fillRect/>
          </a:stretch>
        </p:blipFill>
        <p:spPr>
          <a:xfrm>
            <a:off x="4976006" y="1689087"/>
            <a:ext cx="1506698" cy="1506698"/>
          </a:xfrm>
          <a:prstGeom prst="rect">
            <a:avLst/>
          </a:prstGeom>
          <a:noFill/>
          <a:ln>
            <a:noFill/>
          </a:ln>
        </p:spPr>
      </p:pic>
      <p:pic>
        <p:nvPicPr>
          <p:cNvPr descr="History icon flat vector illustration design (Provided by Getty Images)" id="155" name="Google Shape;155;p15"/>
          <p:cNvPicPr preferRelativeResize="0"/>
          <p:nvPr/>
        </p:nvPicPr>
        <p:blipFill>
          <a:blip r:embed="rId5">
            <a:alphaModFix/>
          </a:blip>
          <a:stretch>
            <a:fillRect/>
          </a:stretch>
        </p:blipFill>
        <p:spPr>
          <a:xfrm>
            <a:off x="7077225" y="1668613"/>
            <a:ext cx="1547648" cy="1547648"/>
          </a:xfrm>
          <a:prstGeom prst="rect">
            <a:avLst/>
          </a:prstGeom>
          <a:noFill/>
          <a:ln>
            <a:noFill/>
          </a:ln>
        </p:spPr>
      </p:pic>
      <p:pic>
        <p:nvPicPr>
          <p:cNvPr id="156" name="Google Shape;156;p15" title="Fortnite_F_lettermark_logo.png"/>
          <p:cNvPicPr preferRelativeResize="0"/>
          <p:nvPr/>
        </p:nvPicPr>
        <p:blipFill>
          <a:blip r:embed="rId6">
            <a:alphaModFix/>
          </a:blip>
          <a:stretch>
            <a:fillRect/>
          </a:stretch>
        </p:blipFill>
        <p:spPr>
          <a:xfrm>
            <a:off x="2953025" y="1750463"/>
            <a:ext cx="368175" cy="368175"/>
          </a:xfrm>
          <a:prstGeom prst="rect">
            <a:avLst/>
          </a:prstGeom>
          <a:noFill/>
          <a:ln>
            <a:noFill/>
          </a:ln>
        </p:spPr>
      </p:pic>
      <p:pic>
        <p:nvPicPr>
          <p:cNvPr id="157" name="Google Shape;157;p15" title="minecraft_logo_icon_168974.png"/>
          <p:cNvPicPr preferRelativeResize="0"/>
          <p:nvPr/>
        </p:nvPicPr>
        <p:blipFill>
          <a:blip r:embed="rId7">
            <a:alphaModFix/>
          </a:blip>
          <a:stretch>
            <a:fillRect/>
          </a:stretch>
        </p:blipFill>
        <p:spPr>
          <a:xfrm>
            <a:off x="2953025" y="2299263"/>
            <a:ext cx="368175" cy="368196"/>
          </a:xfrm>
          <a:prstGeom prst="rect">
            <a:avLst/>
          </a:prstGeom>
          <a:noFill/>
          <a:ln>
            <a:noFill/>
          </a:ln>
        </p:spPr>
      </p:pic>
      <p:pic>
        <p:nvPicPr>
          <p:cNvPr id="158" name="Google Shape;158;p15" title="joshua-murray-joshua-murray-6.jpg"/>
          <p:cNvPicPr preferRelativeResize="0"/>
          <p:nvPr/>
        </p:nvPicPr>
        <p:blipFill>
          <a:blip r:embed="rId8">
            <a:alphaModFix/>
          </a:blip>
          <a:stretch>
            <a:fillRect/>
          </a:stretch>
        </p:blipFill>
        <p:spPr>
          <a:xfrm>
            <a:off x="3545525" y="2840188"/>
            <a:ext cx="368174" cy="368174"/>
          </a:xfrm>
          <a:prstGeom prst="rect">
            <a:avLst/>
          </a:prstGeom>
          <a:noFill/>
          <a:ln>
            <a:noFill/>
          </a:ln>
        </p:spPr>
      </p:pic>
      <p:pic>
        <p:nvPicPr>
          <p:cNvPr id="159" name="Google Shape;159;p15" title="c4c28132e4907f73ea0430d18d769c06276e39cc.png"/>
          <p:cNvPicPr preferRelativeResize="0"/>
          <p:nvPr/>
        </p:nvPicPr>
        <p:blipFill>
          <a:blip r:embed="rId9">
            <a:alphaModFix/>
          </a:blip>
          <a:stretch>
            <a:fillRect/>
          </a:stretch>
        </p:blipFill>
        <p:spPr>
          <a:xfrm>
            <a:off x="2953025" y="2848097"/>
            <a:ext cx="368175" cy="368154"/>
          </a:xfrm>
          <a:prstGeom prst="rect">
            <a:avLst/>
          </a:prstGeom>
          <a:noFill/>
          <a:ln>
            <a:noFill/>
          </a:ln>
        </p:spPr>
      </p:pic>
      <p:pic>
        <p:nvPicPr>
          <p:cNvPr id="160" name="Google Shape;160;p15" title="sudoku-Mobile-hero-asset@2x.png"/>
          <p:cNvPicPr preferRelativeResize="0"/>
          <p:nvPr/>
        </p:nvPicPr>
        <p:blipFill>
          <a:blip r:embed="rId10">
            <a:alphaModFix/>
          </a:blip>
          <a:stretch>
            <a:fillRect/>
          </a:stretch>
        </p:blipFill>
        <p:spPr>
          <a:xfrm>
            <a:off x="3497475" y="2220159"/>
            <a:ext cx="461286" cy="508048"/>
          </a:xfrm>
          <a:prstGeom prst="rect">
            <a:avLst/>
          </a:prstGeom>
          <a:noFill/>
          <a:ln>
            <a:noFill/>
          </a:ln>
        </p:spPr>
      </p:pic>
      <p:pic>
        <p:nvPicPr>
          <p:cNvPr id="161" name="Google Shape;161;p15" title="rzsvdqj2mnj01.png"/>
          <p:cNvPicPr preferRelativeResize="0"/>
          <p:nvPr/>
        </p:nvPicPr>
        <p:blipFill>
          <a:blip r:embed="rId11">
            <a:alphaModFix/>
          </a:blip>
          <a:stretch>
            <a:fillRect/>
          </a:stretch>
        </p:blipFill>
        <p:spPr>
          <a:xfrm>
            <a:off x="3568664" y="1760926"/>
            <a:ext cx="350725" cy="347226"/>
          </a:xfrm>
          <a:prstGeom prst="rect">
            <a:avLst/>
          </a:prstGeom>
          <a:noFill/>
          <a:ln>
            <a:noFill/>
          </a:ln>
        </p:spPr>
      </p:pic>
      <p:pic>
        <p:nvPicPr>
          <p:cNvPr id="162" name="Google Shape;162;p15" title="maxime-ponslet-maxime-ponslet-frame-thumbnail.jpg"/>
          <p:cNvPicPr preferRelativeResize="0"/>
          <p:nvPr/>
        </p:nvPicPr>
        <p:blipFill>
          <a:blip r:embed="rId12">
            <a:alphaModFix/>
          </a:blip>
          <a:stretch>
            <a:fillRect/>
          </a:stretch>
        </p:blipFill>
        <p:spPr>
          <a:xfrm>
            <a:off x="4066401" y="2243548"/>
            <a:ext cx="461276" cy="461276"/>
          </a:xfrm>
          <a:prstGeom prst="rect">
            <a:avLst/>
          </a:prstGeom>
          <a:noFill/>
          <a:ln>
            <a:noFill/>
          </a:ln>
        </p:spPr>
      </p:pic>
      <p:pic>
        <p:nvPicPr>
          <p:cNvPr id="163" name="Google Shape;163;p15" title="images.png"/>
          <p:cNvPicPr preferRelativeResize="0"/>
          <p:nvPr/>
        </p:nvPicPr>
        <p:blipFill>
          <a:blip r:embed="rId13">
            <a:alphaModFix/>
          </a:blip>
          <a:stretch>
            <a:fillRect/>
          </a:stretch>
        </p:blipFill>
        <p:spPr>
          <a:xfrm>
            <a:off x="4104577" y="1742102"/>
            <a:ext cx="384900" cy="384900"/>
          </a:xfrm>
          <a:prstGeom prst="rect">
            <a:avLst/>
          </a:prstGeom>
          <a:noFill/>
          <a:ln>
            <a:noFill/>
          </a:ln>
        </p:spPr>
      </p:pic>
      <p:pic>
        <p:nvPicPr>
          <p:cNvPr id="164" name="Google Shape;164;p15" title="Honkai_Star_Rail_(logo).png"/>
          <p:cNvPicPr preferRelativeResize="0"/>
          <p:nvPr/>
        </p:nvPicPr>
        <p:blipFill>
          <a:blip r:embed="rId14">
            <a:alphaModFix/>
          </a:blip>
          <a:stretch>
            <a:fillRect/>
          </a:stretch>
        </p:blipFill>
        <p:spPr>
          <a:xfrm>
            <a:off x="4003804" y="2821375"/>
            <a:ext cx="586479" cy="46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6"/>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a:solidFill>
                  <a:schemeClr val="lt2"/>
                </a:solidFill>
              </a:rPr>
              <a:t>Demo</a:t>
            </a:r>
            <a:endParaRPr b="1" sz="30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2"/>
                </a:solidFill>
              </a:rPr>
              <a:t>Technology Stack</a:t>
            </a:r>
            <a:endParaRPr b="1">
              <a:solidFill>
                <a:schemeClr val="lt2"/>
              </a:solidFill>
            </a:endParaRPr>
          </a:p>
        </p:txBody>
      </p:sp>
      <p:graphicFrame>
        <p:nvGraphicFramePr>
          <p:cNvPr id="175" name="Google Shape;175;p17"/>
          <p:cNvGraphicFramePr/>
          <p:nvPr/>
        </p:nvGraphicFramePr>
        <p:xfrm>
          <a:off x="1187250" y="1050575"/>
          <a:ext cx="3000000" cy="3000000"/>
        </p:xfrm>
        <a:graphic>
          <a:graphicData uri="http://schemas.openxmlformats.org/drawingml/2006/table">
            <a:tbl>
              <a:tblPr>
                <a:noFill/>
                <a:tableStyleId>{24332541-95DC-4452-A31C-B491E33D9911}</a:tableStyleId>
              </a:tblPr>
              <a:tblGrid>
                <a:gridCol w="1063625"/>
                <a:gridCol w="500375"/>
                <a:gridCol w="3700000"/>
                <a:gridCol w="2252375"/>
              </a:tblGrid>
              <a:tr h="358500">
                <a:tc>
                  <a:txBody>
                    <a:bodyPr/>
                    <a:lstStyle/>
                    <a:p>
                      <a:pPr indent="0" lvl="0" marL="0" rtl="0" algn="ctr">
                        <a:lnSpc>
                          <a:spcPct val="115000"/>
                        </a:lnSpc>
                        <a:spcBef>
                          <a:spcPts val="0"/>
                        </a:spcBef>
                        <a:spcAft>
                          <a:spcPts val="0"/>
                        </a:spcAft>
                        <a:buNone/>
                      </a:pPr>
                      <a:r>
                        <a:t/>
                      </a:r>
                      <a:endParaRPr b="1" sz="1000">
                        <a:solidFill>
                          <a:schemeClr val="lt2"/>
                        </a:solidFill>
                        <a:highlight>
                          <a:schemeClr val="lt1"/>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000">
                        <a:solidFill>
                          <a:schemeClr val="lt2"/>
                        </a:solidFill>
                        <a:highlight>
                          <a:schemeClr val="lt1"/>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2"/>
                          </a:solidFill>
                        </a:rPr>
                        <a:t>Technology</a:t>
                      </a:r>
                      <a:endParaRPr b="1" sz="1000">
                        <a:solidFill>
                          <a:schemeClr val="lt2"/>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2"/>
                          </a:solidFill>
                        </a:rPr>
                        <a:t>Why We Chose It</a:t>
                      </a:r>
                      <a:endParaRPr b="1" sz="1000">
                        <a:solidFill>
                          <a:schemeClr val="lt2"/>
                        </a:solidFill>
                      </a:endParaRPr>
                    </a:p>
                  </a:txBody>
                  <a:tcPr marT="91425" marB="91425" marR="91425" marL="91425">
                    <a:lnB cap="flat" cmpd="sng" w="9525">
                      <a:solidFill>
                        <a:srgbClr val="9E9E9E"/>
                      </a:solidFill>
                      <a:prstDash val="solid"/>
                      <a:round/>
                      <a:headEnd len="sm" w="sm" type="none"/>
                      <a:tailEnd len="sm" w="sm" type="none"/>
                    </a:lnB>
                  </a:tcPr>
                </a:tc>
              </a:tr>
              <a:tr h="513550">
                <a:tc>
                  <a:txBody>
                    <a:bodyPr/>
                    <a:lstStyle/>
                    <a:p>
                      <a:pPr indent="0" lvl="0" marL="0" rtl="0" algn="l">
                        <a:spcBef>
                          <a:spcPts val="0"/>
                        </a:spcBef>
                        <a:spcAft>
                          <a:spcPts val="0"/>
                        </a:spcAft>
                        <a:buNone/>
                      </a:pPr>
                      <a:r>
                        <a:rPr b="1" lang="en" sz="1000">
                          <a:solidFill>
                            <a:schemeClr val="lt2"/>
                          </a:solidFill>
                        </a:rPr>
                        <a:t>Framework</a:t>
                      </a:r>
                      <a:endParaRPr b="1" sz="1000">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rgbClr val="FFFFFF"/>
                          </a:solidFill>
                        </a:rPr>
                        <a:t>Electron</a:t>
                      </a:r>
                      <a:endParaRPr sz="13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Enables desktop app with system tray + background process</a:t>
                      </a:r>
                      <a:endParaRPr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3550">
                <a:tc>
                  <a:txBody>
                    <a:bodyPr/>
                    <a:lstStyle/>
                    <a:p>
                      <a:pPr indent="0" lvl="0" marL="0" rtl="0" algn="l">
                        <a:spcBef>
                          <a:spcPts val="0"/>
                        </a:spcBef>
                        <a:spcAft>
                          <a:spcPts val="0"/>
                        </a:spcAft>
                        <a:buNone/>
                      </a:pPr>
                      <a:r>
                        <a:rPr b="1" lang="en" sz="1000">
                          <a:solidFill>
                            <a:schemeClr val="lt2"/>
                          </a:solidFill>
                        </a:rPr>
                        <a:t>Frontend</a:t>
                      </a:r>
                      <a:endParaRPr b="1" sz="1000">
                        <a:solidFill>
                          <a:schemeClr val="lt2"/>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300">
                        <a:solidFill>
                          <a:srgbClr val="FFFFF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300">
                          <a:solidFill>
                            <a:srgbClr val="FFFFFF"/>
                          </a:solidFill>
                        </a:rPr>
                        <a:t>React (inside Electron)</a:t>
                      </a:r>
                      <a:endParaRPr sz="1300">
                        <a:solidFill>
                          <a:srgbClr val="FFFFF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solidFill>
                            <a:srgbClr val="FFFFFF"/>
                          </a:solidFill>
                        </a:rPr>
                        <a:t>Modern, component-based, fast dev cycle</a:t>
                      </a:r>
                      <a:endParaRPr sz="1100">
                        <a:solidFill>
                          <a:srgbClr val="FFFFFF"/>
                        </a:solidFill>
                      </a:endParaRPr>
                    </a:p>
                  </a:txBody>
                  <a:tcPr marT="91425" marB="91425" marR="91425" marL="91425">
                    <a:lnT cap="flat" cmpd="sng" w="9525">
                      <a:solidFill>
                        <a:srgbClr val="9E9E9E"/>
                      </a:solidFill>
                      <a:prstDash val="solid"/>
                      <a:round/>
                      <a:headEnd len="sm" w="sm" type="none"/>
                      <a:tailEnd len="sm" w="sm" type="none"/>
                    </a:lnT>
                  </a:tcPr>
                </a:tc>
              </a:tr>
              <a:tr h="544900">
                <a:tc>
                  <a:txBody>
                    <a:bodyPr/>
                    <a:lstStyle/>
                    <a:p>
                      <a:pPr indent="0" lvl="0" marL="0" rtl="0" algn="l">
                        <a:spcBef>
                          <a:spcPts val="0"/>
                        </a:spcBef>
                        <a:spcAft>
                          <a:spcPts val="0"/>
                        </a:spcAft>
                        <a:buNone/>
                      </a:pPr>
                      <a:r>
                        <a:rPr b="1" lang="en" sz="1000">
                          <a:solidFill>
                            <a:schemeClr val="lt2"/>
                          </a:solidFill>
                        </a:rPr>
                        <a:t>Backend</a:t>
                      </a:r>
                      <a:endParaRPr b="1" sz="1000">
                        <a:solidFill>
                          <a:schemeClr val="lt2"/>
                        </a:solidFill>
                      </a:endParaRPr>
                    </a:p>
                  </a:txBody>
                  <a:tcPr marT="91425" marB="91425" marR="91425" marL="91425"/>
                </a:tc>
                <a:tc>
                  <a:txBody>
                    <a:bodyPr/>
                    <a:lstStyle/>
                    <a:p>
                      <a:pPr indent="0" lvl="0" marL="0" rtl="0" algn="l">
                        <a:spcBef>
                          <a:spcPts val="0"/>
                        </a:spcBef>
                        <a:spcAft>
                          <a:spcPts val="0"/>
                        </a:spcAft>
                        <a:buNone/>
                      </a:pPr>
                      <a:r>
                        <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300">
                          <a:solidFill>
                            <a:srgbClr val="FFFFFF"/>
                          </a:solidFill>
                        </a:rPr>
                        <a:t>Node.js (Electron background process), WMIC</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Works seamlessly with Electron main process</a:t>
                      </a:r>
                      <a:endParaRPr sz="1100">
                        <a:solidFill>
                          <a:srgbClr val="FFFFFF"/>
                        </a:solidFill>
                      </a:endParaRPr>
                    </a:p>
                  </a:txBody>
                  <a:tcPr marT="91425" marB="91425" marR="91425" marL="91425"/>
                </a:tc>
              </a:tr>
              <a:tr h="544900">
                <a:tc>
                  <a:txBody>
                    <a:bodyPr/>
                    <a:lstStyle/>
                    <a:p>
                      <a:pPr indent="0" lvl="0" marL="0" rtl="0" algn="l">
                        <a:spcBef>
                          <a:spcPts val="0"/>
                        </a:spcBef>
                        <a:spcAft>
                          <a:spcPts val="0"/>
                        </a:spcAft>
                        <a:buNone/>
                      </a:pPr>
                      <a:r>
                        <a:rPr b="1" lang="en" sz="1000">
                          <a:solidFill>
                            <a:schemeClr val="lt2"/>
                          </a:solidFill>
                        </a:rPr>
                        <a:t>Database</a:t>
                      </a:r>
                      <a:endParaRPr b="1" sz="1000">
                        <a:solidFill>
                          <a:schemeClr val="lt2"/>
                        </a:solidFill>
                      </a:endParaRPr>
                    </a:p>
                  </a:txBody>
                  <a:tcPr marT="91425" marB="91425" marR="91425" marL="91425"/>
                </a:tc>
                <a:tc>
                  <a:txBody>
                    <a:bodyPr/>
                    <a:lstStyle/>
                    <a:p>
                      <a:pPr indent="0" lvl="0" marL="0" rtl="0" algn="l">
                        <a:spcBef>
                          <a:spcPts val="0"/>
                        </a:spcBef>
                        <a:spcAft>
                          <a:spcPts val="0"/>
                        </a:spcAft>
                        <a:buNone/>
                      </a:pPr>
                      <a:r>
                        <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SQLite </a:t>
                      </a:r>
                      <a:r>
                        <a:rPr lang="en" sz="1300">
                          <a:solidFill>
                            <a:srgbClr val="FFFFFF"/>
                          </a:solidFill>
                        </a:rPr>
                        <a:t>+ Prisma ORM</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Reliable, relational, easy schema management, lightweight</a:t>
                      </a:r>
                      <a:endParaRPr sz="1100">
                        <a:solidFill>
                          <a:srgbClr val="FFFFFF"/>
                        </a:solidFill>
                      </a:endParaRPr>
                    </a:p>
                  </a:txBody>
                  <a:tcPr marT="91425" marB="91425" marR="91425" marL="91425"/>
                </a:tc>
              </a:tr>
              <a:tr h="515225">
                <a:tc>
                  <a:txBody>
                    <a:bodyPr/>
                    <a:lstStyle/>
                    <a:p>
                      <a:pPr indent="0" lvl="0" marL="0" rtl="0" algn="l">
                        <a:spcBef>
                          <a:spcPts val="0"/>
                        </a:spcBef>
                        <a:spcAft>
                          <a:spcPts val="0"/>
                        </a:spcAft>
                        <a:buNone/>
                      </a:pPr>
                      <a:r>
                        <a:rPr b="1" lang="en" sz="1000">
                          <a:solidFill>
                            <a:schemeClr val="lt2"/>
                          </a:solidFill>
                        </a:rPr>
                        <a:t>Tools</a:t>
                      </a:r>
                      <a:endParaRPr b="1" sz="1000">
                        <a:solidFill>
                          <a:schemeClr val="lt2"/>
                        </a:solidFill>
                      </a:endParaRPr>
                    </a:p>
                  </a:txBody>
                  <a:tcPr marT="91425" marB="91425" marR="91425" marL="91425"/>
                </a:tc>
                <a:tc>
                  <a:txBody>
                    <a:bodyPr/>
                    <a:lstStyle/>
                    <a:p>
                      <a:pPr indent="0" lvl="0" marL="0" rtl="0" algn="l">
                        <a:spcBef>
                          <a:spcPts val="0"/>
                        </a:spcBef>
                        <a:spcAft>
                          <a:spcPts val="0"/>
                        </a:spcAft>
                        <a:buNone/>
                      </a:pPr>
                      <a:r>
                        <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300">
                          <a:solidFill>
                            <a:srgbClr val="FFFFFF"/>
                          </a:solidFill>
                        </a:rPr>
                        <a:t>Vite, npm, GitHub</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Fast builds, team collaboration, dependency mgmt</a:t>
                      </a:r>
                      <a:endParaRPr sz="1100">
                        <a:solidFill>
                          <a:srgbClr val="FFFFFF"/>
                        </a:solidFill>
                      </a:endParaRPr>
                    </a:p>
                  </a:txBody>
                  <a:tcPr marT="91425" marB="91425" marR="91425" marL="91425"/>
                </a:tc>
              </a:tr>
              <a:tr h="598425">
                <a:tc>
                  <a:txBody>
                    <a:bodyPr/>
                    <a:lstStyle/>
                    <a:p>
                      <a:pPr indent="0" lvl="0" marL="0" rtl="0" algn="l">
                        <a:spcBef>
                          <a:spcPts val="0"/>
                        </a:spcBef>
                        <a:spcAft>
                          <a:spcPts val="0"/>
                        </a:spcAft>
                        <a:buNone/>
                      </a:pPr>
                      <a:r>
                        <a:rPr b="1" lang="en" sz="1000">
                          <a:solidFill>
                            <a:schemeClr val="lt2"/>
                          </a:solidFill>
                        </a:rPr>
                        <a:t>Design Resources</a:t>
                      </a:r>
                      <a:endParaRPr b="1" sz="1000">
                        <a:solidFill>
                          <a:schemeClr val="lt2"/>
                        </a:solidFill>
                      </a:endParaRPr>
                    </a:p>
                  </a:txBody>
                  <a:tcPr marT="91425" marB="91425" marR="91425" marL="91425"/>
                </a:tc>
                <a:tc>
                  <a:txBody>
                    <a:bodyPr/>
                    <a:lstStyle/>
                    <a:p>
                      <a:pPr indent="0" lvl="0" marL="0" rtl="0" algn="l">
                        <a:spcBef>
                          <a:spcPts val="0"/>
                        </a:spcBef>
                        <a:spcAft>
                          <a:spcPts val="0"/>
                        </a:spcAft>
                        <a:buNone/>
                      </a:pPr>
                      <a:r>
                        <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300">
                          <a:solidFill>
                            <a:srgbClr val="FFFFFF"/>
                          </a:solidFill>
                        </a:rPr>
                        <a:t>Figma (Wireframe), Figjam (Whiteboarding), Lucidchart (ERD)</a:t>
                      </a:r>
                      <a:endParaRPr sz="1300">
                        <a:solidFill>
                          <a:srgbClr val="FFFFFF"/>
                        </a:solidFill>
                      </a:endParaRPr>
                    </a:p>
                  </a:txBody>
                  <a:tcPr marT="91425" marB="91425" marR="91425" marL="91425"/>
                </a:tc>
                <a:tc>
                  <a:txBody>
                    <a:bodyPr/>
                    <a:lstStyle/>
                    <a:p>
                      <a:pPr indent="0" lvl="0" marL="0" rtl="0" algn="l">
                        <a:spcBef>
                          <a:spcPts val="0"/>
                        </a:spcBef>
                        <a:spcAft>
                          <a:spcPts val="0"/>
                        </a:spcAft>
                        <a:buNone/>
                      </a:pPr>
                      <a:r>
                        <a:rPr lang="en" sz="1300">
                          <a:solidFill>
                            <a:srgbClr val="FFFFFF"/>
                          </a:solidFill>
                        </a:rPr>
                        <a:t>Easy to use for collaborative design</a:t>
                      </a:r>
                      <a:endParaRPr sz="1300">
                        <a:solidFill>
                          <a:srgbClr val="FFFFFF"/>
                        </a:solidFill>
                      </a:endParaRPr>
                    </a:p>
                  </a:txBody>
                  <a:tcPr marT="91425" marB="91425" marR="91425" marL="91425"/>
                </a:tc>
              </a:tr>
            </a:tbl>
          </a:graphicData>
        </a:graphic>
      </p:graphicFrame>
      <p:pic>
        <p:nvPicPr>
          <p:cNvPr id="176" name="Google Shape;176;p17"/>
          <p:cNvPicPr preferRelativeResize="0"/>
          <p:nvPr/>
        </p:nvPicPr>
        <p:blipFill>
          <a:blip r:embed="rId3">
            <a:alphaModFix/>
          </a:blip>
          <a:stretch>
            <a:fillRect/>
          </a:stretch>
        </p:blipFill>
        <p:spPr>
          <a:xfrm>
            <a:off x="2287775" y="2148557"/>
            <a:ext cx="425677" cy="425677"/>
          </a:xfrm>
          <a:prstGeom prst="rect">
            <a:avLst/>
          </a:prstGeom>
          <a:noFill/>
          <a:ln>
            <a:noFill/>
          </a:ln>
        </p:spPr>
      </p:pic>
      <p:pic>
        <p:nvPicPr>
          <p:cNvPr id="177" name="Google Shape;177;p17"/>
          <p:cNvPicPr preferRelativeResize="0"/>
          <p:nvPr/>
        </p:nvPicPr>
        <p:blipFill>
          <a:blip r:embed="rId4">
            <a:alphaModFix/>
          </a:blip>
          <a:stretch>
            <a:fillRect/>
          </a:stretch>
        </p:blipFill>
        <p:spPr>
          <a:xfrm>
            <a:off x="2287775" y="2652445"/>
            <a:ext cx="425674" cy="425674"/>
          </a:xfrm>
          <a:prstGeom prst="rect">
            <a:avLst/>
          </a:prstGeom>
          <a:noFill/>
          <a:ln>
            <a:noFill/>
          </a:ln>
        </p:spPr>
      </p:pic>
      <p:pic>
        <p:nvPicPr>
          <p:cNvPr id="178" name="Google Shape;178;p17"/>
          <p:cNvPicPr preferRelativeResize="0"/>
          <p:nvPr/>
        </p:nvPicPr>
        <p:blipFill>
          <a:blip r:embed="rId5">
            <a:alphaModFix/>
          </a:blip>
          <a:stretch>
            <a:fillRect/>
          </a:stretch>
        </p:blipFill>
        <p:spPr>
          <a:xfrm>
            <a:off x="2287787" y="1515362"/>
            <a:ext cx="425675" cy="425675"/>
          </a:xfrm>
          <a:prstGeom prst="rect">
            <a:avLst/>
          </a:prstGeom>
          <a:noFill/>
          <a:ln>
            <a:noFill/>
          </a:ln>
        </p:spPr>
      </p:pic>
      <p:pic>
        <p:nvPicPr>
          <p:cNvPr id="179" name="Google Shape;179;p17"/>
          <p:cNvPicPr preferRelativeResize="0"/>
          <p:nvPr/>
        </p:nvPicPr>
        <p:blipFill>
          <a:blip r:embed="rId6">
            <a:alphaModFix/>
          </a:blip>
          <a:stretch>
            <a:fillRect/>
          </a:stretch>
        </p:blipFill>
        <p:spPr>
          <a:xfrm flipH="1">
            <a:off x="2280169" y="3757731"/>
            <a:ext cx="440875" cy="440875"/>
          </a:xfrm>
          <a:prstGeom prst="rect">
            <a:avLst/>
          </a:prstGeom>
          <a:noFill/>
          <a:ln>
            <a:noFill/>
          </a:ln>
        </p:spPr>
      </p:pic>
      <p:pic>
        <p:nvPicPr>
          <p:cNvPr id="180" name="Google Shape;180;p17"/>
          <p:cNvPicPr preferRelativeResize="0"/>
          <p:nvPr/>
        </p:nvPicPr>
        <p:blipFill>
          <a:blip r:embed="rId7">
            <a:alphaModFix/>
          </a:blip>
          <a:stretch>
            <a:fillRect/>
          </a:stretch>
        </p:blipFill>
        <p:spPr>
          <a:xfrm>
            <a:off x="2287776" y="4274476"/>
            <a:ext cx="425675" cy="420055"/>
          </a:xfrm>
          <a:prstGeom prst="rect">
            <a:avLst/>
          </a:prstGeom>
          <a:noFill/>
          <a:ln>
            <a:noFill/>
          </a:ln>
        </p:spPr>
      </p:pic>
      <p:pic>
        <p:nvPicPr>
          <p:cNvPr id="181" name="Google Shape;181;p17" title="Sqlite-square-icon.svg.png"/>
          <p:cNvPicPr preferRelativeResize="0"/>
          <p:nvPr/>
        </p:nvPicPr>
        <p:blipFill>
          <a:blip r:embed="rId8">
            <a:alphaModFix/>
          </a:blip>
          <a:stretch>
            <a:fillRect/>
          </a:stretch>
        </p:blipFill>
        <p:spPr>
          <a:xfrm>
            <a:off x="2280175" y="3212982"/>
            <a:ext cx="440874" cy="440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a:solidFill>
                  <a:schemeClr val="lt2"/>
                </a:solidFill>
              </a:rPr>
              <a:t>Architecture Highlights</a:t>
            </a:r>
            <a:endParaRPr>
              <a:solidFill>
                <a:schemeClr val="lt2"/>
              </a:solidFill>
            </a:endParaRPr>
          </a:p>
        </p:txBody>
      </p:sp>
      <p:sp>
        <p:nvSpPr>
          <p:cNvPr id="187" name="Google Shape;187;p18"/>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None/>
            </a:pPr>
            <a:r>
              <a:rPr lang="en" sz="1500">
                <a:solidFill>
                  <a:schemeClr val="lt2"/>
                </a:solidFill>
                <a:latin typeface="Aptos"/>
                <a:ea typeface="Aptos"/>
                <a:cs typeface="Aptos"/>
                <a:sym typeface="Aptos"/>
              </a:rPr>
              <a:t>Electron Multi-Process</a:t>
            </a:r>
            <a:br>
              <a:rPr lang="en" sz="1400">
                <a:latin typeface="Aptos"/>
                <a:ea typeface="Aptos"/>
                <a:cs typeface="Aptos"/>
                <a:sym typeface="Aptos"/>
              </a:rPr>
            </a:br>
            <a:r>
              <a:rPr lang="en">
                <a:latin typeface="Aptos"/>
                <a:ea typeface="Aptos"/>
                <a:cs typeface="Aptos"/>
                <a:sym typeface="Aptos"/>
              </a:rPr>
              <a:t>Separated Main (system integration) and Renderer (UI) for security and performance</a:t>
            </a:r>
            <a:endParaRPr>
              <a:latin typeface="Aptos"/>
              <a:ea typeface="Aptos"/>
              <a:cs typeface="Aptos"/>
              <a:sym typeface="Aptos"/>
            </a:endParaRPr>
          </a:p>
          <a:p>
            <a:pPr indent="0" lvl="0" marL="0" rtl="0" algn="l">
              <a:lnSpc>
                <a:spcPct val="107916"/>
              </a:lnSpc>
              <a:spcBef>
                <a:spcPts val="800"/>
              </a:spcBef>
              <a:spcAft>
                <a:spcPts val="0"/>
              </a:spcAft>
              <a:buNone/>
            </a:pPr>
            <a:r>
              <a:rPr lang="en" sz="1500">
                <a:solidFill>
                  <a:schemeClr val="lt2"/>
                </a:solidFill>
                <a:latin typeface="Aptos"/>
                <a:ea typeface="Aptos"/>
                <a:cs typeface="Aptos"/>
                <a:sym typeface="Aptos"/>
              </a:rPr>
              <a:t>Background Service Pattern</a:t>
            </a:r>
            <a:br>
              <a:rPr lang="en">
                <a:latin typeface="Aptos"/>
                <a:ea typeface="Aptos"/>
                <a:cs typeface="Aptos"/>
                <a:sym typeface="Aptos"/>
              </a:rPr>
            </a:br>
            <a:r>
              <a:rPr lang="en">
                <a:latin typeface="Aptos"/>
                <a:ea typeface="Aptos"/>
                <a:cs typeface="Aptos"/>
                <a:sym typeface="Aptos"/>
              </a:rPr>
              <a:t>Independent workers (GameTracker, FocusTracker, TimerController) running on intervals</a:t>
            </a:r>
            <a:endParaRPr>
              <a:latin typeface="Aptos"/>
              <a:ea typeface="Aptos"/>
              <a:cs typeface="Aptos"/>
              <a:sym typeface="Aptos"/>
            </a:endParaRPr>
          </a:p>
          <a:p>
            <a:pPr indent="0" lvl="0" marL="0" rtl="0" algn="l">
              <a:lnSpc>
                <a:spcPct val="107916"/>
              </a:lnSpc>
              <a:spcBef>
                <a:spcPts val="800"/>
              </a:spcBef>
              <a:spcAft>
                <a:spcPts val="0"/>
              </a:spcAft>
              <a:buNone/>
            </a:pPr>
            <a:r>
              <a:rPr lang="en" sz="1500">
                <a:solidFill>
                  <a:schemeClr val="lt2"/>
                </a:solidFill>
                <a:latin typeface="Aptos"/>
                <a:ea typeface="Aptos"/>
                <a:cs typeface="Aptos"/>
                <a:sym typeface="Aptos"/>
              </a:rPr>
              <a:t>Event-Driven Coordination</a:t>
            </a:r>
            <a:br>
              <a:rPr lang="en">
                <a:latin typeface="Aptos"/>
                <a:ea typeface="Aptos"/>
                <a:cs typeface="Aptos"/>
                <a:sym typeface="Aptos"/>
              </a:rPr>
            </a:br>
            <a:r>
              <a:rPr lang="en">
                <a:latin typeface="Aptos"/>
                <a:ea typeface="Aptos"/>
                <a:cs typeface="Aptos"/>
                <a:sym typeface="Aptos"/>
              </a:rPr>
              <a:t>Services communicate via EventEmitter patterns (e.g., gaming-state-changed)</a:t>
            </a:r>
            <a:endParaRPr>
              <a:latin typeface="Aptos"/>
              <a:ea typeface="Aptos"/>
              <a:cs typeface="Aptos"/>
              <a:sym typeface="Aptos"/>
            </a:endParaRPr>
          </a:p>
          <a:p>
            <a:pPr indent="0" lvl="0" marL="0" rtl="0" algn="l">
              <a:lnSpc>
                <a:spcPct val="107916"/>
              </a:lnSpc>
              <a:spcBef>
                <a:spcPts val="800"/>
              </a:spcBef>
              <a:spcAft>
                <a:spcPts val="0"/>
              </a:spcAft>
              <a:buNone/>
            </a:pPr>
            <a:r>
              <a:rPr lang="en" sz="1500">
                <a:solidFill>
                  <a:schemeClr val="lt2"/>
                </a:solidFill>
                <a:latin typeface="Aptos"/>
                <a:ea typeface="Aptos"/>
                <a:cs typeface="Aptos"/>
                <a:sym typeface="Aptos"/>
              </a:rPr>
              <a:t>Secure IPC Bridge</a:t>
            </a:r>
            <a:br>
              <a:rPr lang="en">
                <a:latin typeface="Aptos"/>
                <a:ea typeface="Aptos"/>
                <a:cs typeface="Aptos"/>
                <a:sym typeface="Aptos"/>
              </a:rPr>
            </a:br>
            <a:r>
              <a:rPr lang="en">
                <a:latin typeface="Aptos"/>
                <a:ea typeface="Aptos"/>
                <a:cs typeface="Aptos"/>
                <a:sym typeface="Aptos"/>
              </a:rPr>
              <a:t>Preload script exposes limited, secure API to renderer (no direct Node.js access)</a:t>
            </a:r>
            <a:endParaRPr>
              <a:latin typeface="Aptos"/>
              <a:ea typeface="Aptos"/>
              <a:cs typeface="Aptos"/>
              <a:sym typeface="Aptos"/>
            </a:endParaRPr>
          </a:p>
          <a:p>
            <a:pPr indent="0" lvl="0" marL="0" rtl="0" algn="l">
              <a:lnSpc>
                <a:spcPct val="107916"/>
              </a:lnSpc>
              <a:spcBef>
                <a:spcPts val="800"/>
              </a:spcBef>
              <a:spcAft>
                <a:spcPts val="800"/>
              </a:spcAft>
              <a:buNone/>
            </a:pPr>
            <a:r>
              <a:rPr lang="en" sz="1500">
                <a:solidFill>
                  <a:schemeClr val="lt2"/>
                </a:solidFill>
                <a:latin typeface="Aptos"/>
                <a:ea typeface="Aptos"/>
                <a:cs typeface="Aptos"/>
                <a:sym typeface="Aptos"/>
              </a:rPr>
              <a:t>Repository Pattern</a:t>
            </a:r>
            <a:br>
              <a:rPr lang="en">
                <a:latin typeface="Aptos"/>
                <a:ea typeface="Aptos"/>
                <a:cs typeface="Aptos"/>
                <a:sym typeface="Aptos"/>
              </a:rPr>
            </a:br>
            <a:r>
              <a:rPr lang="en">
                <a:latin typeface="Aptos"/>
                <a:ea typeface="Aptos"/>
                <a:cs typeface="Aptos"/>
                <a:sym typeface="Aptos"/>
              </a:rPr>
              <a:t>Clean separation between business logic and data access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19" title="Mermaid Chart - Create complex, visual diagrams with text.-2025-11-25-035135.png"/>
          <p:cNvPicPr preferRelativeResize="0"/>
          <p:nvPr/>
        </p:nvPicPr>
        <p:blipFill>
          <a:blip r:embed="rId3">
            <a:alphaModFix/>
          </a:blip>
          <a:stretch>
            <a:fillRect/>
          </a:stretch>
        </p:blipFill>
        <p:spPr>
          <a:xfrm>
            <a:off x="0" y="877350"/>
            <a:ext cx="9144003" cy="33888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2"/>
                </a:solidFill>
              </a:rPr>
              <a:t>Final Product vs I</a:t>
            </a:r>
            <a:r>
              <a:rPr b="1" lang="en">
                <a:solidFill>
                  <a:schemeClr val="lt2"/>
                </a:solidFill>
              </a:rPr>
              <a:t>n</a:t>
            </a:r>
            <a:r>
              <a:rPr b="1" lang="en">
                <a:solidFill>
                  <a:schemeClr val="lt2"/>
                </a:solidFill>
              </a:rPr>
              <a:t>itial Vision</a:t>
            </a:r>
            <a:endParaRPr b="1">
              <a:solidFill>
                <a:schemeClr val="lt2"/>
              </a:solidFill>
            </a:endParaRPr>
          </a:p>
        </p:txBody>
      </p:sp>
      <p:sp>
        <p:nvSpPr>
          <p:cNvPr id="199" name="Google Shape;199;p20"/>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250">
                <a:solidFill>
                  <a:schemeClr val="lt2"/>
                </a:solidFill>
              </a:rPr>
              <a:t>Added Beyond </a:t>
            </a:r>
            <a:r>
              <a:rPr lang="en" sz="1250">
                <a:solidFill>
                  <a:schemeClr val="lt2"/>
                </a:solidFill>
              </a:rPr>
              <a:t>original</a:t>
            </a:r>
            <a:r>
              <a:rPr lang="en" sz="1250">
                <a:solidFill>
                  <a:schemeClr val="lt2"/>
                </a:solidFill>
              </a:rPr>
              <a:t> vision:</a:t>
            </a:r>
            <a:endParaRPr sz="1250">
              <a:solidFill>
                <a:schemeClr val="lt2"/>
              </a:solidFill>
            </a:endParaRPr>
          </a:p>
          <a:p>
            <a:pPr indent="-307975" lvl="0" marL="457200" marR="0" rtl="0" algn="l">
              <a:lnSpc>
                <a:spcPct val="115000"/>
              </a:lnSpc>
              <a:spcBef>
                <a:spcPts val="1200"/>
              </a:spcBef>
              <a:spcAft>
                <a:spcPts val="0"/>
              </a:spcAft>
              <a:buSzPts val="1250"/>
              <a:buChar char="●"/>
            </a:pPr>
            <a:r>
              <a:rPr lang="en" sz="1250"/>
              <a:t>Focus tracking system (30s grace period for window switches)</a:t>
            </a:r>
            <a:endParaRPr sz="1250"/>
          </a:p>
          <a:p>
            <a:pPr indent="-307975" lvl="0" marL="457200" marR="0" rtl="0" algn="l">
              <a:lnSpc>
                <a:spcPct val="115000"/>
              </a:lnSpc>
              <a:spcBef>
                <a:spcPts val="0"/>
              </a:spcBef>
              <a:spcAft>
                <a:spcPts val="0"/>
              </a:spcAft>
              <a:buSzPts val="1250"/>
              <a:buChar char="●"/>
            </a:pPr>
            <a:r>
              <a:rPr lang="en" sz="1250"/>
              <a:t>Additional notifications (new game, start/stop alerts, user preferences)</a:t>
            </a:r>
            <a:endParaRPr sz="1250"/>
          </a:p>
          <a:p>
            <a:pPr indent="-307975" lvl="0" marL="457200" marR="0" rtl="0" algn="l">
              <a:lnSpc>
                <a:spcPct val="115000"/>
              </a:lnSpc>
              <a:spcBef>
                <a:spcPts val="0"/>
              </a:spcBef>
              <a:spcAft>
                <a:spcPts val="0"/>
              </a:spcAft>
              <a:buSzPts val="1250"/>
              <a:buChar char="●"/>
            </a:pPr>
            <a:r>
              <a:rPr lang="en" sz="1250"/>
              <a:t>Game enable/disable toggle (selective tracking)</a:t>
            </a:r>
            <a:endParaRPr sz="1250"/>
          </a:p>
          <a:p>
            <a:pPr indent="0" lvl="0" marL="0" marR="0" rtl="0" algn="l">
              <a:lnSpc>
                <a:spcPct val="115000"/>
              </a:lnSpc>
              <a:spcBef>
                <a:spcPts val="1200"/>
              </a:spcBef>
              <a:spcAft>
                <a:spcPts val="0"/>
              </a:spcAft>
              <a:buNone/>
            </a:pPr>
            <a:r>
              <a:rPr lang="en" sz="1250">
                <a:solidFill>
                  <a:schemeClr val="lt2"/>
                </a:solidFill>
              </a:rPr>
              <a:t>Changed from original vision:</a:t>
            </a:r>
            <a:endParaRPr sz="1250">
              <a:solidFill>
                <a:schemeClr val="lt2"/>
              </a:solidFill>
            </a:endParaRPr>
          </a:p>
          <a:p>
            <a:pPr indent="-307975" lvl="0" marL="457200" marR="0" rtl="0" algn="l">
              <a:lnSpc>
                <a:spcPct val="115000"/>
              </a:lnSpc>
              <a:spcBef>
                <a:spcPts val="1200"/>
              </a:spcBef>
              <a:spcAft>
                <a:spcPts val="0"/>
              </a:spcAft>
              <a:buSzPts val="1250"/>
              <a:buChar char="●"/>
            </a:pPr>
            <a:r>
              <a:rPr lang="en" sz="1250"/>
              <a:t>PostgreSQL → SQLite (better fit for the project)</a:t>
            </a:r>
            <a:endParaRPr sz="1250"/>
          </a:p>
          <a:p>
            <a:pPr indent="-307975" lvl="0" marL="457200" marR="0" rtl="0" algn="l">
              <a:lnSpc>
                <a:spcPct val="115000"/>
              </a:lnSpc>
              <a:spcBef>
                <a:spcPts val="0"/>
              </a:spcBef>
              <a:spcAft>
                <a:spcPts val="0"/>
              </a:spcAft>
              <a:buSzPts val="1250"/>
              <a:buChar char="●"/>
            </a:pPr>
            <a:r>
              <a:rPr lang="en" sz="1250"/>
              <a:t>Removed genre field (auto-detection too complex)</a:t>
            </a:r>
            <a:endParaRPr sz="1250"/>
          </a:p>
          <a:p>
            <a:pPr indent="0" lvl="0" marL="0" marR="0" rtl="0" algn="l">
              <a:lnSpc>
                <a:spcPct val="115000"/>
              </a:lnSpc>
              <a:spcBef>
                <a:spcPts val="1200"/>
              </a:spcBef>
              <a:spcAft>
                <a:spcPts val="0"/>
              </a:spcAft>
              <a:buNone/>
            </a:pPr>
            <a:r>
              <a:rPr lang="en" sz="1250">
                <a:solidFill>
                  <a:schemeClr val="lt2"/>
                </a:solidFill>
              </a:rPr>
              <a:t>Cut Features:</a:t>
            </a:r>
            <a:endParaRPr sz="1250">
              <a:solidFill>
                <a:schemeClr val="lt2"/>
              </a:solidFill>
            </a:endParaRPr>
          </a:p>
          <a:p>
            <a:pPr indent="-307975" lvl="0" marL="457200" marR="0" rtl="0" algn="l">
              <a:lnSpc>
                <a:spcPct val="115000"/>
              </a:lnSpc>
              <a:spcBef>
                <a:spcPts val="1200"/>
              </a:spcBef>
              <a:spcAft>
                <a:spcPts val="0"/>
              </a:spcAft>
              <a:buSzPts val="1250"/>
              <a:buChar char="●"/>
            </a:pPr>
            <a:r>
              <a:rPr lang="en" sz="1250"/>
              <a:t>AI integration (scope)</a:t>
            </a:r>
            <a:endParaRPr sz="1250"/>
          </a:p>
          <a:p>
            <a:pPr indent="-307975" lvl="0" marL="457200" marR="0" rtl="0" algn="l">
              <a:lnSpc>
                <a:spcPct val="115000"/>
              </a:lnSpc>
              <a:spcBef>
                <a:spcPts val="0"/>
              </a:spcBef>
              <a:spcAft>
                <a:spcPts val="0"/>
              </a:spcAft>
              <a:buSzPts val="1250"/>
              <a:buChar char="●"/>
            </a:pPr>
            <a:r>
              <a:rPr lang="en" sz="1250"/>
              <a:t>Cross</a:t>
            </a:r>
            <a:r>
              <a:rPr lang="en" sz="1250"/>
              <a:t>-OS integration</a:t>
            </a:r>
            <a:endParaRPr sz="12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a:solidFill>
                  <a:schemeClr val="lt2"/>
                </a:solidFill>
              </a:rPr>
              <a:t>Challenges</a:t>
            </a:r>
            <a:endParaRPr b="1">
              <a:solidFill>
                <a:schemeClr val="lt2"/>
              </a:solidFill>
            </a:endParaRPr>
          </a:p>
        </p:txBody>
      </p:sp>
      <p:sp>
        <p:nvSpPr>
          <p:cNvPr id="205" name="Google Shape;205;p21"/>
          <p:cNvSpPr txBox="1"/>
          <p:nvPr>
            <p:ph idx="1" type="body"/>
          </p:nvPr>
        </p:nvSpPr>
        <p:spPr>
          <a:xfrm>
            <a:off x="1297500" y="1307850"/>
            <a:ext cx="7356300" cy="350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17">
                <a:solidFill>
                  <a:schemeClr val="lt2"/>
                </a:solidFill>
                <a:latin typeface="Aptos"/>
                <a:ea typeface="Aptos"/>
                <a:cs typeface="Aptos"/>
                <a:sym typeface="Aptos"/>
              </a:rPr>
              <a:t>Specialized roles</a:t>
            </a:r>
            <a:br>
              <a:rPr lang="en" sz="1517">
                <a:latin typeface="Aptos"/>
                <a:ea typeface="Aptos"/>
                <a:cs typeface="Aptos"/>
                <a:sym typeface="Aptos"/>
              </a:rPr>
            </a:br>
            <a:r>
              <a:rPr lang="en" sz="1400">
                <a:solidFill>
                  <a:srgbClr val="EFEFEF"/>
                </a:solidFill>
                <a:latin typeface="Aptos"/>
                <a:ea typeface="Aptos"/>
                <a:cs typeface="Aptos"/>
                <a:sym typeface="Aptos"/>
              </a:rPr>
              <a:t>Splitting work between front end and back end made integration harder at times.</a:t>
            </a:r>
            <a:endParaRPr sz="1400">
              <a:solidFill>
                <a:srgbClr val="EFEFEF"/>
              </a:solidFill>
              <a:latin typeface="Aptos"/>
              <a:ea typeface="Aptos"/>
              <a:cs typeface="Aptos"/>
              <a:sym typeface="Aptos"/>
            </a:endParaRPr>
          </a:p>
          <a:p>
            <a:pPr indent="0" lvl="0" marL="0" rtl="0" algn="l">
              <a:spcBef>
                <a:spcPts val="1200"/>
              </a:spcBef>
              <a:spcAft>
                <a:spcPts val="0"/>
              </a:spcAft>
              <a:buNone/>
            </a:pPr>
            <a:r>
              <a:rPr lang="en" sz="1517">
                <a:solidFill>
                  <a:schemeClr val="lt2"/>
                </a:solidFill>
                <a:latin typeface="Aptos"/>
                <a:ea typeface="Aptos"/>
                <a:cs typeface="Aptos"/>
                <a:sym typeface="Aptos"/>
              </a:rPr>
              <a:t>Database switch</a:t>
            </a:r>
            <a:br>
              <a:rPr lang="en" sz="1517">
                <a:latin typeface="Aptos"/>
                <a:ea typeface="Aptos"/>
                <a:cs typeface="Aptos"/>
                <a:sym typeface="Aptos"/>
              </a:rPr>
            </a:br>
            <a:r>
              <a:rPr lang="en" sz="1400">
                <a:latin typeface="Aptos"/>
                <a:ea typeface="Aptos"/>
                <a:cs typeface="Aptos"/>
                <a:sym typeface="Aptos"/>
              </a:rPr>
              <a:t>We moved from PostgreSQL to SQLite, which required extra time to adjust our codebase.</a:t>
            </a:r>
            <a:endParaRPr sz="1400">
              <a:latin typeface="Aptos"/>
              <a:ea typeface="Aptos"/>
              <a:cs typeface="Aptos"/>
              <a:sym typeface="Aptos"/>
            </a:endParaRPr>
          </a:p>
          <a:p>
            <a:pPr indent="0" lvl="0" marL="0" rtl="0" algn="l">
              <a:spcBef>
                <a:spcPts val="1200"/>
              </a:spcBef>
              <a:spcAft>
                <a:spcPts val="0"/>
              </a:spcAft>
              <a:buNone/>
            </a:pPr>
            <a:r>
              <a:rPr lang="en" sz="1517">
                <a:solidFill>
                  <a:schemeClr val="lt2"/>
                </a:solidFill>
                <a:latin typeface="Aptos"/>
                <a:ea typeface="Aptos"/>
                <a:cs typeface="Aptos"/>
                <a:sym typeface="Aptos"/>
              </a:rPr>
              <a:t>Game detection</a:t>
            </a:r>
            <a:br>
              <a:rPr lang="en" sz="1517">
                <a:latin typeface="Aptos"/>
                <a:ea typeface="Aptos"/>
                <a:cs typeface="Aptos"/>
                <a:sym typeface="Aptos"/>
              </a:rPr>
            </a:br>
            <a:r>
              <a:rPr lang="en" sz="1400">
                <a:latin typeface="Aptos"/>
                <a:ea typeface="Aptos"/>
                <a:cs typeface="Aptos"/>
                <a:sym typeface="Aptos"/>
              </a:rPr>
              <a:t>There are many possible games to track. We built a simple pattern based system for major install folders and let users add any custom titles.</a:t>
            </a:r>
            <a:endParaRPr sz="1400">
              <a:latin typeface="Aptos"/>
              <a:ea typeface="Aptos"/>
              <a:cs typeface="Aptos"/>
              <a:sym typeface="Aptos"/>
            </a:endParaRPr>
          </a:p>
          <a:p>
            <a:pPr indent="0" lvl="0" marL="0" rtl="0" algn="l">
              <a:spcBef>
                <a:spcPts val="1200"/>
              </a:spcBef>
              <a:spcAft>
                <a:spcPts val="1200"/>
              </a:spcAft>
              <a:buNone/>
            </a:pPr>
            <a:r>
              <a:rPr lang="en" sz="1517">
                <a:solidFill>
                  <a:schemeClr val="lt2"/>
                </a:solidFill>
                <a:latin typeface="Aptos"/>
                <a:ea typeface="Aptos"/>
                <a:cs typeface="Aptos"/>
                <a:sym typeface="Aptos"/>
              </a:rPr>
              <a:t>Scheduling</a:t>
            </a:r>
            <a:br>
              <a:rPr lang="en" sz="1517">
                <a:latin typeface="Aptos"/>
                <a:ea typeface="Aptos"/>
                <a:cs typeface="Aptos"/>
                <a:sym typeface="Aptos"/>
              </a:rPr>
            </a:br>
            <a:r>
              <a:rPr lang="en" sz="1400">
                <a:latin typeface="Aptos"/>
                <a:ea typeface="Aptos"/>
                <a:cs typeface="Aptos"/>
                <a:sym typeface="Aptos"/>
              </a:rPr>
              <a:t>Coordinating meeting times was difficult because of different schedules.</a:t>
            </a:r>
            <a:endParaRPr sz="1400">
              <a:latin typeface="Aptos"/>
              <a:ea typeface="Aptos"/>
              <a:cs typeface="Aptos"/>
              <a:sym typeface="Apto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